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Fira Sans Extra Condensed" panose="020B0604020202020204" charset="0"/>
      <p:regular r:id="rId12"/>
      <p:bold r:id="rId13"/>
      <p:italic r:id="rId14"/>
      <p:boldItalic r:id="rId15"/>
    </p:embeddedFont>
    <p:embeddedFont>
      <p:font typeface="Fira Sans Extra Condensed Medium" panose="020B0604020202020204" charset="0"/>
      <p:regular r:id="rId16"/>
      <p:bold r:id="rId17"/>
      <p:italic r:id="rId18"/>
      <p:boldItalic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  <p:embeddedFont>
      <p:font typeface="Fira Sans" panose="020B0604020202020204" charset="0"/>
      <p:regular r:id="rId24"/>
      <p:bold r:id="rId25"/>
      <p:italic r:id="rId26"/>
      <p:boldItalic r:id="rId27"/>
    </p:embeddedFont>
    <p:embeddedFont>
      <p:font typeface="Fira Sans Light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0304" autoAdjust="0"/>
  </p:normalViewPr>
  <p:slideViewPr>
    <p:cSldViewPr snapToGrid="0">
      <p:cViewPr varScale="1">
        <p:scale>
          <a:sx n="91" d="100"/>
          <a:sy n="91" d="100"/>
        </p:scale>
        <p:origin x="21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98425710d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98425710d2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98425710d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98425710d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6090f5818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6090f5818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6090f58185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6090f58185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6090f58185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6090f58185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6090f58185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6090f58185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6090f58185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6090f58185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6090f58185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6090f58185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00" y="575000"/>
            <a:ext cx="3486900" cy="286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200" b="1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7201" y="3942036"/>
            <a:ext cx="3051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57200" y="345950"/>
            <a:ext cx="40368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288">
          <p15:clr>
            <a:srgbClr val="EA4335"/>
          </p15:clr>
        </p15:guide>
        <p15:guide id="4" pos="5472">
          <p15:clr>
            <a:srgbClr val="EA4335"/>
          </p15:clr>
        </p15:guide>
        <p15:guide id="5" orient="horz" pos="258">
          <p15:clr>
            <a:srgbClr val="EA4335"/>
          </p15:clr>
        </p15:guide>
        <p15:guide id="6" orient="horz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3">
            <a:alphaModFix amt="43000"/>
          </a:blip>
          <a:stretch>
            <a:fillRect/>
          </a:stretch>
        </p:blipFill>
        <p:spPr>
          <a:xfrm>
            <a:off x="-149925" y="3553375"/>
            <a:ext cx="9443874" cy="229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7125" y="1067825"/>
            <a:ext cx="619150" cy="6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1125" y="0"/>
            <a:ext cx="1019000" cy="57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3"/>
          <p:cNvPicPr preferRelativeResize="0"/>
          <p:nvPr/>
        </p:nvPicPr>
        <p:blipFill>
          <a:blip r:embed="rId6">
            <a:alphaModFix amt="37000"/>
          </a:blip>
          <a:stretch>
            <a:fillRect/>
          </a:stretch>
        </p:blipFill>
        <p:spPr>
          <a:xfrm>
            <a:off x="6845375" y="641157"/>
            <a:ext cx="723775" cy="72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7">
            <a:alphaModFix amt="37000"/>
          </a:blip>
          <a:stretch>
            <a:fillRect/>
          </a:stretch>
        </p:blipFill>
        <p:spPr>
          <a:xfrm>
            <a:off x="5330262" y="112603"/>
            <a:ext cx="3754026" cy="37721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151125" y="835475"/>
            <a:ext cx="7518900" cy="3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2527A"/>
                </a:solidFill>
              </a:rPr>
              <a:t>Instituciones Transformadoras 2023</a:t>
            </a:r>
            <a:endParaRPr sz="1800">
              <a:solidFill>
                <a:srgbClr val="02527A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2527A"/>
                </a:solidFill>
              </a:rPr>
              <a:t>Más rápido, simple y eficiente: </a:t>
            </a:r>
            <a:r>
              <a:rPr lang="en" sz="4800" b="0">
                <a:solidFill>
                  <a:srgbClr val="02527A"/>
                </a:solidFill>
              </a:rPr>
              <a:t>firma digital formalización de beneficiarios/as</a:t>
            </a:r>
            <a:endParaRPr sz="4800" b="0">
              <a:solidFill>
                <a:srgbClr val="02527A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69"/>
            <a:ext cx="9144000" cy="5140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125" y="0"/>
            <a:ext cx="1019000" cy="575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151125" y="867825"/>
            <a:ext cx="8465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¿Qué es el Servicio de Cooperación Técnica?</a:t>
            </a:r>
            <a:endParaRPr sz="2400" b="1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21100" y="1421925"/>
            <a:ext cx="8872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Somos una agencia especializada en la atención a micro, pequeña y medianas empresas y el emprendimiento.</a:t>
            </a:r>
            <a:endParaRPr sz="1500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26650" y="1713600"/>
            <a:ext cx="86907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Entrega </a:t>
            </a:r>
            <a:r>
              <a:rPr lang="en" sz="1500" b="1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conocimiento especializado</a:t>
            </a:r>
            <a:r>
              <a:rPr lang="en" sz="15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a través de asistencia técnica, capacitación y </a:t>
            </a:r>
            <a:r>
              <a:rPr lang="en" sz="1500" b="1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aportes no reembolsables</a:t>
            </a:r>
            <a:r>
              <a:rPr lang="en" sz="15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para inversión, con el propósito de que los </a:t>
            </a:r>
            <a:r>
              <a:rPr lang="en" sz="1500" b="1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emprendedores y emprendedoras</a:t>
            </a:r>
            <a:r>
              <a:rPr lang="en" sz="15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fortalezcan sus capacidades y aumenten en forma sostenida el valor de sus negocios</a:t>
            </a:r>
            <a:endParaRPr sz="1500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1320800" y="3407225"/>
            <a:ext cx="2909100" cy="12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Direcciones Regionales</a:t>
            </a:r>
            <a:endParaRPr sz="1200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Puntos MIPE</a:t>
            </a:r>
            <a:endParaRPr sz="1200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Centros de Desarrollo de </a:t>
            </a:r>
            <a:endParaRPr sz="1200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Negocios (CDN).</a:t>
            </a:r>
            <a:endParaRPr sz="1200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500" y="2623025"/>
            <a:ext cx="2368925" cy="236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73200" y="3090300"/>
            <a:ext cx="336349" cy="33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80150" y="3715595"/>
            <a:ext cx="336349" cy="33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73825" y="4417100"/>
            <a:ext cx="336349" cy="33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7">
            <a:alphaModFix/>
          </a:blip>
          <a:srcRect l="13521" t="19802" r="46186" b="18216"/>
          <a:stretch/>
        </p:blipFill>
        <p:spPr>
          <a:xfrm>
            <a:off x="4419601" y="3257739"/>
            <a:ext cx="770500" cy="62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8">
            <a:alphaModFix/>
          </a:blip>
          <a:srcRect r="33275"/>
          <a:stretch/>
        </p:blipFill>
        <p:spPr>
          <a:xfrm>
            <a:off x="7189925" y="3307063"/>
            <a:ext cx="1150631" cy="4311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3493275" y="2452963"/>
            <a:ext cx="2732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Nuestras formas de acción:</a:t>
            </a:r>
            <a:endParaRPr sz="1500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7073500" y="2888200"/>
            <a:ext cx="2499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Apoyo a iniciativas cooperativas</a:t>
            </a:r>
            <a:endParaRPr sz="900">
              <a:solidFill>
                <a:schemeClr val="dk1"/>
              </a:solidFill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08950" y="4210232"/>
            <a:ext cx="866649" cy="591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298963" y="4072652"/>
            <a:ext cx="866650" cy="866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3493263" y="3899525"/>
            <a:ext cx="3941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Subsidios no reembolsables contra proyectos directos</a:t>
            </a:r>
            <a:endParaRPr sz="900"/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31940" y="4218125"/>
            <a:ext cx="652110" cy="57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846988" y="4178523"/>
            <a:ext cx="770500" cy="6549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/>
        </p:nvSpPr>
        <p:spPr>
          <a:xfrm>
            <a:off x="3471075" y="2888200"/>
            <a:ext cx="3283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Asistencia técnica, asesorías, modelo completo</a:t>
            </a:r>
            <a:endParaRPr sz="900">
              <a:solidFill>
                <a:schemeClr val="dk1"/>
              </a:solidFill>
            </a:endParaRPr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415793" y="3206800"/>
            <a:ext cx="408855" cy="57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0242" y="4253550"/>
            <a:ext cx="595320" cy="3363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/>
          <p:nvPr/>
        </p:nvSpPr>
        <p:spPr>
          <a:xfrm>
            <a:off x="6780425" y="4476725"/>
            <a:ext cx="1066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Cursos virtuales</a:t>
            </a:r>
            <a:endParaRPr sz="700" b="1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4" name="Google Shape;84;p14"/>
          <p:cNvSpPr txBox="1"/>
          <p:nvPr/>
        </p:nvSpPr>
        <p:spPr>
          <a:xfrm>
            <a:off x="7056448" y="3899550"/>
            <a:ext cx="1860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Capacitación y asesorías</a:t>
            </a:r>
            <a:endParaRPr sz="900"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14">
            <a:alphaModFix/>
          </a:blip>
          <a:srcRect l="56080" b="21303"/>
          <a:stretch/>
        </p:blipFill>
        <p:spPr>
          <a:xfrm>
            <a:off x="7707147" y="4230695"/>
            <a:ext cx="595300" cy="3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34042" y="4253550"/>
            <a:ext cx="595320" cy="3363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/>
          <p:nvPr/>
        </p:nvSpPr>
        <p:spPr>
          <a:xfrm>
            <a:off x="8206400" y="4476725"/>
            <a:ext cx="10665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Asesoría Legal Virtual</a:t>
            </a:r>
            <a:endParaRPr sz="700" b="1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69"/>
            <a:ext cx="9144000" cy="5140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125" y="0"/>
            <a:ext cx="1019000" cy="57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1175" y="2518850"/>
            <a:ext cx="738900" cy="7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10250" y="2412537"/>
            <a:ext cx="951525" cy="9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/>
          <p:nvPr/>
        </p:nvSpPr>
        <p:spPr>
          <a:xfrm>
            <a:off x="-615725" y="1919925"/>
            <a:ext cx="2552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Postulantes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1170113" y="1919925"/>
            <a:ext cx="2552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Sistema de postulación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98" name="Google Shape;9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18387" y="2437400"/>
            <a:ext cx="951525" cy="9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/>
          <p:nvPr/>
        </p:nvSpPr>
        <p:spPr>
          <a:xfrm>
            <a:off x="2917788" y="1919913"/>
            <a:ext cx="2552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Sistema de evaluación y 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formalización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36938" y="2540425"/>
            <a:ext cx="391575" cy="39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44863" y="2868975"/>
            <a:ext cx="575725" cy="57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>
            <a:off x="6726413" y="1919925"/>
            <a:ext cx="2552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Formalización beneficiarios y beneficiarias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89763" y="2947375"/>
            <a:ext cx="391575" cy="39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89763" y="2449400"/>
            <a:ext cx="391575" cy="39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78600" y="3065812"/>
            <a:ext cx="492600" cy="4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/>
          <p:nvPr/>
        </p:nvSpPr>
        <p:spPr>
          <a:xfrm>
            <a:off x="1223863" y="2756625"/>
            <a:ext cx="492600" cy="275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5"/>
          <p:cNvSpPr/>
          <p:nvPr/>
        </p:nvSpPr>
        <p:spPr>
          <a:xfrm>
            <a:off x="2967313" y="2756625"/>
            <a:ext cx="492600" cy="275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5"/>
          <p:cNvSpPr/>
          <p:nvPr/>
        </p:nvSpPr>
        <p:spPr>
          <a:xfrm>
            <a:off x="5107013" y="2711950"/>
            <a:ext cx="492600" cy="275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7264" y="2540432"/>
            <a:ext cx="275086" cy="27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1327" y="2756757"/>
            <a:ext cx="275086" cy="27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7264" y="2961070"/>
            <a:ext cx="275086" cy="27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/>
          <p:nvPr/>
        </p:nvSpPr>
        <p:spPr>
          <a:xfrm>
            <a:off x="7039350" y="2711950"/>
            <a:ext cx="492600" cy="275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4723313" y="1919925"/>
            <a:ext cx="2552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Contacto con seleccionados y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seleccionadas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4" name="Google Shape;114;p15"/>
          <p:cNvSpPr/>
          <p:nvPr/>
        </p:nvSpPr>
        <p:spPr>
          <a:xfrm rot="10800000">
            <a:off x="4104275" y="3513025"/>
            <a:ext cx="4085100" cy="7389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5636675" y="4277075"/>
            <a:ext cx="2552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Carga de contrato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151125" y="867825"/>
            <a:ext cx="8465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¿Cómo era el proceso de formalización de beneficiarios y beneficiarias?</a:t>
            </a:r>
            <a:endParaRPr sz="2400" b="1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69"/>
            <a:ext cx="9144000" cy="5140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125" y="0"/>
            <a:ext cx="1019000" cy="57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151125" y="867825"/>
            <a:ext cx="8465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¿Cómo se gestó la iniciativa de esta solución tecnológica?</a:t>
            </a:r>
            <a:endParaRPr sz="2400" b="1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124" name="Google Shape;12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520" y="2438403"/>
            <a:ext cx="871730" cy="8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 txBox="1"/>
          <p:nvPr/>
        </p:nvSpPr>
        <p:spPr>
          <a:xfrm>
            <a:off x="151125" y="1807100"/>
            <a:ext cx="1862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Funcionarios de Sercotec</a:t>
            </a:r>
            <a:endParaRPr sz="1300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1172413" y="2192000"/>
            <a:ext cx="1862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527A"/>
              </a:buClr>
              <a:buSzPts val="1100"/>
              <a:buFont typeface="Fira Sans Extra Condensed"/>
              <a:buChar char="●"/>
            </a:pPr>
            <a:r>
              <a:rPr lang="en" sz="11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Participativa y deliberada</a:t>
            </a:r>
            <a:endParaRPr sz="1100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1278238" y="2712225"/>
            <a:ext cx="1862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527A"/>
              </a:buClr>
              <a:buSzPts val="1100"/>
              <a:buFont typeface="Fira Sans Extra Condensed"/>
              <a:buChar char="●"/>
            </a:pPr>
            <a:r>
              <a:rPr lang="en" sz="11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Levantamiento de dificultades</a:t>
            </a:r>
            <a:endParaRPr sz="1100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1172413" y="3237975"/>
            <a:ext cx="1862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527A"/>
              </a:buClr>
              <a:buSzPts val="1100"/>
              <a:buFont typeface="Fira Sans Extra Condensed"/>
              <a:buChar char="●"/>
            </a:pPr>
            <a:r>
              <a:rPr lang="en" sz="11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Plantearon una solución</a:t>
            </a:r>
            <a:endParaRPr sz="1100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43325" y="2192000"/>
            <a:ext cx="1019000" cy="101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/>
        </p:nvSpPr>
        <p:spPr>
          <a:xfrm>
            <a:off x="3242913" y="2611200"/>
            <a:ext cx="492600" cy="275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6"/>
          <p:cNvSpPr/>
          <p:nvPr/>
        </p:nvSpPr>
        <p:spPr>
          <a:xfrm>
            <a:off x="5170113" y="2611200"/>
            <a:ext cx="492600" cy="275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2" name="Google Shape;132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19850" y="1990000"/>
            <a:ext cx="384900" cy="38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20375" y="2422800"/>
            <a:ext cx="651900" cy="65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6"/>
          <p:cNvSpPr txBox="1"/>
          <p:nvPr/>
        </p:nvSpPr>
        <p:spPr>
          <a:xfrm>
            <a:off x="3735525" y="3211000"/>
            <a:ext cx="1862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Metodología Ágil</a:t>
            </a:r>
            <a:endParaRPr sz="1300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5662725" y="3211000"/>
            <a:ext cx="1862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FES con Clave Única</a:t>
            </a:r>
            <a:endParaRPr sz="1300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6" name="Google Shape;136;p16"/>
          <p:cNvSpPr txBox="1"/>
          <p:nvPr/>
        </p:nvSpPr>
        <p:spPr>
          <a:xfrm>
            <a:off x="7097313" y="2259525"/>
            <a:ext cx="18627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527A"/>
              </a:buClr>
              <a:buSzPts val="1100"/>
              <a:buFont typeface="Fira Sans Extra Condensed"/>
              <a:buChar char="●"/>
            </a:pPr>
            <a:r>
              <a:rPr lang="en" sz="11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Piloto con un programa regional</a:t>
            </a:r>
            <a:endParaRPr sz="1100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527A"/>
              </a:buClr>
              <a:buSzPts val="1100"/>
              <a:buFont typeface="Fira Sans Extra Condensed"/>
              <a:buChar char="●"/>
            </a:pPr>
            <a:r>
              <a:rPr lang="en" sz="11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Liberación formalización programas 2022.</a:t>
            </a:r>
            <a:endParaRPr sz="1100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7" name="Google Shape;137;p16"/>
          <p:cNvSpPr txBox="1"/>
          <p:nvPr/>
        </p:nvSpPr>
        <p:spPr>
          <a:xfrm>
            <a:off x="3692850" y="3595900"/>
            <a:ext cx="18627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527A"/>
              </a:buClr>
              <a:buSzPts val="1100"/>
              <a:buFont typeface="Fira Sans Extra Condensed"/>
              <a:buChar char="●"/>
            </a:pPr>
            <a:r>
              <a:rPr lang="en" sz="11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Historias de usuarios</a:t>
            </a:r>
            <a:endParaRPr sz="1100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527A"/>
              </a:buClr>
              <a:buSzPts val="1100"/>
              <a:buFont typeface="Fira Sans Extra Condensed"/>
              <a:buChar char="●"/>
            </a:pPr>
            <a:r>
              <a:rPr lang="en" sz="11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Liberaciones c/2 semanas</a:t>
            </a:r>
            <a:endParaRPr sz="1100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527A"/>
              </a:buClr>
              <a:buSzPts val="1100"/>
              <a:buFont typeface="Fira Sans Extra Condensed"/>
              <a:buChar char="●"/>
            </a:pPr>
            <a:r>
              <a:rPr lang="en" sz="11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Alcance MVP para piloto regional</a:t>
            </a:r>
            <a:endParaRPr sz="1100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8" name="Google Shape;138;p16"/>
          <p:cNvSpPr txBox="1"/>
          <p:nvPr/>
        </p:nvSpPr>
        <p:spPr>
          <a:xfrm>
            <a:off x="2193738" y="1550288"/>
            <a:ext cx="18627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Equipo TI</a:t>
            </a:r>
            <a:endParaRPr sz="900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Equipo legal</a:t>
            </a:r>
            <a:endParaRPr sz="900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Equipo negocio</a:t>
            </a:r>
            <a:endParaRPr sz="900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9" name="Google Shape;139;p16"/>
          <p:cNvSpPr txBox="1"/>
          <p:nvPr/>
        </p:nvSpPr>
        <p:spPr>
          <a:xfrm>
            <a:off x="833500" y="3919800"/>
            <a:ext cx="27522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527A"/>
              </a:buClr>
              <a:buSzPts val="1000"/>
              <a:buFont typeface="Fira Sans Extra Condensed"/>
              <a:buChar char="●"/>
            </a:pPr>
            <a:r>
              <a:rPr lang="en" sz="10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Facilitar el proceso de formalización </a:t>
            </a:r>
            <a:endParaRPr sz="1000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527A"/>
              </a:buClr>
              <a:buSzPts val="1000"/>
              <a:buFont typeface="Fira Sans Extra Condensed"/>
              <a:buChar char="●"/>
            </a:pPr>
            <a:r>
              <a:rPr lang="en" sz="10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Evitar la presencialidad y disminuir el tiempo del trámite.</a:t>
            </a:r>
            <a:endParaRPr sz="1000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527A"/>
              </a:buClr>
              <a:buSzPts val="1000"/>
              <a:buFont typeface="Fira Sans Extra Condensed"/>
              <a:buChar char="●"/>
            </a:pPr>
            <a:r>
              <a:rPr lang="en" sz="10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Reducir los costos de traslado </a:t>
            </a:r>
            <a:endParaRPr sz="1000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527A"/>
              </a:buClr>
              <a:buSzPts val="1000"/>
              <a:buFont typeface="Fira Sans Extra Condensed"/>
              <a:buChar char="●"/>
            </a:pPr>
            <a:r>
              <a:rPr lang="en" sz="10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Eliminar el uso de papel </a:t>
            </a:r>
            <a:endParaRPr sz="1000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527A"/>
              </a:buClr>
              <a:buSzPts val="1000"/>
              <a:buFont typeface="Fira Sans Extra Condensed"/>
              <a:buChar char="●"/>
            </a:pPr>
            <a:r>
              <a:rPr lang="en" sz="10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Replicar la solución tecnológica</a:t>
            </a:r>
            <a:endParaRPr sz="1000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0" name="Google Shape;140;p16"/>
          <p:cNvSpPr/>
          <p:nvPr/>
        </p:nvSpPr>
        <p:spPr>
          <a:xfrm rot="5400000">
            <a:off x="2024575" y="2839000"/>
            <a:ext cx="158400" cy="2042700"/>
          </a:xfrm>
          <a:prstGeom prst="rightBrace">
            <a:avLst>
              <a:gd name="adj1" fmla="val 33996"/>
              <a:gd name="adj2" fmla="val 49783"/>
            </a:avLst>
          </a:prstGeom>
          <a:noFill/>
          <a:ln w="19050" cap="flat" cmpd="sng">
            <a:solidFill>
              <a:srgbClr val="0252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1" name="Google Shape;141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68975" y="3534900"/>
            <a:ext cx="1154700" cy="38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69"/>
            <a:ext cx="9144000" cy="5140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125" y="0"/>
            <a:ext cx="1019000" cy="57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 txBox="1"/>
          <p:nvPr/>
        </p:nvSpPr>
        <p:spPr>
          <a:xfrm>
            <a:off x="151125" y="867825"/>
            <a:ext cx="8465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Proceso de firma de contrato con FES con Clave Única</a:t>
            </a:r>
            <a:endParaRPr sz="2400" b="1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149" name="Google Shape;149;p17"/>
          <p:cNvPicPr preferRelativeResize="0"/>
          <p:nvPr/>
        </p:nvPicPr>
        <p:blipFill rotWithShape="1">
          <a:blip r:embed="rId5">
            <a:alphaModFix/>
          </a:blip>
          <a:srcRect l="1652" t="12822" r="1137" b="10806"/>
          <a:stretch/>
        </p:blipFill>
        <p:spPr>
          <a:xfrm>
            <a:off x="127425" y="973650"/>
            <a:ext cx="8889149" cy="392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69"/>
            <a:ext cx="9144000" cy="5140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125" y="0"/>
            <a:ext cx="1019000" cy="57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/>
          <p:nvPr/>
        </p:nvSpPr>
        <p:spPr>
          <a:xfrm>
            <a:off x="151125" y="867825"/>
            <a:ext cx="8465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Principales resultados</a:t>
            </a:r>
            <a:endParaRPr sz="2400" b="1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135900" y="1333025"/>
            <a:ext cx="1716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Eliminación de papel</a:t>
            </a:r>
            <a:endParaRPr sz="1500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158" name="Google Shape;15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8725" y="1748525"/>
            <a:ext cx="666749" cy="66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8"/>
          <p:cNvSpPr txBox="1"/>
          <p:nvPr/>
        </p:nvSpPr>
        <p:spPr>
          <a:xfrm>
            <a:off x="1082475" y="1674425"/>
            <a:ext cx="1716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7.368 </a:t>
            </a:r>
            <a:r>
              <a:rPr lang="en" sz="13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contratos firmados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0" name="Google Shape;160;p18"/>
          <p:cNvSpPr txBox="1"/>
          <p:nvPr/>
        </p:nvSpPr>
        <p:spPr>
          <a:xfrm>
            <a:off x="1082475" y="2190750"/>
            <a:ext cx="1716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Disminución </a:t>
            </a:r>
            <a:r>
              <a:rPr lang="en" sz="1700" b="1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221.040</a:t>
            </a:r>
            <a:r>
              <a:rPr lang="en" sz="13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hojas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1" name="Google Shape;161;p18"/>
          <p:cNvSpPr txBox="1"/>
          <p:nvPr/>
        </p:nvSpPr>
        <p:spPr>
          <a:xfrm>
            <a:off x="3180375" y="1333025"/>
            <a:ext cx="1816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Disminución de costos</a:t>
            </a:r>
            <a:endParaRPr sz="1500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07375" y="1683950"/>
            <a:ext cx="666749" cy="66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8"/>
          <p:cNvSpPr txBox="1"/>
          <p:nvPr/>
        </p:nvSpPr>
        <p:spPr>
          <a:xfrm>
            <a:off x="4101125" y="1674425"/>
            <a:ext cx="1716900" cy="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Concepto de traslado </a:t>
            </a:r>
            <a:r>
              <a:rPr lang="en" sz="1700" b="1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$5.500</a:t>
            </a:r>
            <a:r>
              <a:rPr lang="en" sz="13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promedio se redujo a </a:t>
            </a:r>
            <a:r>
              <a:rPr lang="en" sz="1700" b="1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$0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4" name="Google Shape;164;p18"/>
          <p:cNvSpPr txBox="1"/>
          <p:nvPr/>
        </p:nvSpPr>
        <p:spPr>
          <a:xfrm>
            <a:off x="6122825" y="1333025"/>
            <a:ext cx="2163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Disminución de tiempos</a:t>
            </a:r>
            <a:endParaRPr sz="1500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165" name="Google Shape;165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49825" y="1683950"/>
            <a:ext cx="575725" cy="57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8"/>
          <p:cNvSpPr txBox="1"/>
          <p:nvPr/>
        </p:nvSpPr>
        <p:spPr>
          <a:xfrm>
            <a:off x="6907850" y="1683950"/>
            <a:ext cx="1716900" cy="12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Aumento capacidad de firma. </a:t>
            </a:r>
            <a:r>
              <a:rPr lang="en" sz="1700" b="1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30</a:t>
            </a:r>
            <a:r>
              <a:rPr lang="en" sz="13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contratos firmados sin FES v/s </a:t>
            </a:r>
            <a:r>
              <a:rPr lang="en" sz="1700" b="1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79 </a:t>
            </a:r>
            <a:r>
              <a:rPr lang="en" sz="13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contratos firmados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7" name="Google Shape;167;p18"/>
          <p:cNvSpPr txBox="1"/>
          <p:nvPr/>
        </p:nvSpPr>
        <p:spPr>
          <a:xfrm>
            <a:off x="204050" y="2886825"/>
            <a:ext cx="2041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Digitalización clientes</a:t>
            </a:r>
            <a:endParaRPr sz="1500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168" name="Google Shape;168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4238" y="3453463"/>
            <a:ext cx="575725" cy="57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8"/>
          <p:cNvSpPr txBox="1"/>
          <p:nvPr/>
        </p:nvSpPr>
        <p:spPr>
          <a:xfrm>
            <a:off x="955475" y="3318775"/>
            <a:ext cx="17169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Se acercó a la ciudadanía el uso de herramientas digitales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0" name="Google Shape;170;p18"/>
          <p:cNvSpPr txBox="1"/>
          <p:nvPr/>
        </p:nvSpPr>
        <p:spPr>
          <a:xfrm>
            <a:off x="3144425" y="2904325"/>
            <a:ext cx="2041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Mayor seguridad</a:t>
            </a:r>
            <a:endParaRPr sz="1500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171" name="Google Shape;171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30900" y="3453462"/>
            <a:ext cx="575725" cy="57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8"/>
          <p:cNvSpPr txBox="1"/>
          <p:nvPr/>
        </p:nvSpPr>
        <p:spPr>
          <a:xfrm>
            <a:off x="3883100" y="3318775"/>
            <a:ext cx="1716900" cy="13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Aumentó el nivel de seguridad al permitir la autenticación y verificación de la identidad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3" name="Google Shape;173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06625" y="4624075"/>
            <a:ext cx="1154700" cy="38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8"/>
          <p:cNvSpPr txBox="1"/>
          <p:nvPr/>
        </p:nvSpPr>
        <p:spPr>
          <a:xfrm>
            <a:off x="5874950" y="2904325"/>
            <a:ext cx="32670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Compromiso con la digitalización y la innovación</a:t>
            </a:r>
            <a:endParaRPr sz="1500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75" name="Google Shape;175;p18"/>
          <p:cNvSpPr txBox="1"/>
          <p:nvPr/>
        </p:nvSpPr>
        <p:spPr>
          <a:xfrm>
            <a:off x="6573375" y="3480125"/>
            <a:ext cx="24861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6.892</a:t>
            </a:r>
            <a:r>
              <a:rPr lang="en" sz="13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encuestados, más del 90% respondieron y </a:t>
            </a:r>
            <a:r>
              <a:rPr lang="en" sz="1700" b="1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88%</a:t>
            </a:r>
            <a:r>
              <a:rPr lang="en" sz="13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declara muy </a:t>
            </a:r>
            <a:r>
              <a:rPr lang="en" sz="1300" b="1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satisfecho/a</a:t>
            </a:r>
            <a:r>
              <a:rPr lang="en" sz="13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respecto de la simplicidad y rapidez en la firma del contrato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6" name="Google Shape;176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937750" y="3453463"/>
            <a:ext cx="575700" cy="57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69"/>
            <a:ext cx="9144000" cy="5140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125" y="0"/>
            <a:ext cx="1019000" cy="57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9"/>
          <p:cNvSpPr txBox="1"/>
          <p:nvPr/>
        </p:nvSpPr>
        <p:spPr>
          <a:xfrm>
            <a:off x="151125" y="867825"/>
            <a:ext cx="8465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Sistema</a:t>
            </a:r>
            <a:endParaRPr sz="2400" b="1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184" name="Google Shape;18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4400" y="1421927"/>
            <a:ext cx="3420202" cy="245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45148" y="1842138"/>
            <a:ext cx="2000724" cy="16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9"/>
          <p:cNvPicPr preferRelativeResize="0"/>
          <p:nvPr/>
        </p:nvPicPr>
        <p:blipFill rotWithShape="1">
          <a:blip r:embed="rId7">
            <a:alphaModFix/>
          </a:blip>
          <a:srcRect l="2681" r="1889"/>
          <a:stretch/>
        </p:blipFill>
        <p:spPr>
          <a:xfrm>
            <a:off x="5979750" y="1042025"/>
            <a:ext cx="3097274" cy="369254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9"/>
          <p:cNvSpPr txBox="1"/>
          <p:nvPr/>
        </p:nvSpPr>
        <p:spPr>
          <a:xfrm>
            <a:off x="1076050" y="3878425"/>
            <a:ext cx="17169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Preparación proceso firma</a:t>
            </a:r>
            <a:endParaRPr sz="1300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88" name="Google Shape;188;p19"/>
          <p:cNvSpPr txBox="1"/>
          <p:nvPr/>
        </p:nvSpPr>
        <p:spPr>
          <a:xfrm>
            <a:off x="3987063" y="3458200"/>
            <a:ext cx="1716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Correo electrónico </a:t>
            </a:r>
            <a:endParaRPr sz="1300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89" name="Google Shape;189;p19"/>
          <p:cNvSpPr txBox="1"/>
          <p:nvPr/>
        </p:nvSpPr>
        <p:spPr>
          <a:xfrm>
            <a:off x="6669925" y="4734575"/>
            <a:ext cx="1716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Revisión documento</a:t>
            </a:r>
            <a:endParaRPr sz="1300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"/>
          <p:cNvSpPr txBox="1">
            <a:spLocks noGrp="1"/>
          </p:cNvSpPr>
          <p:nvPr>
            <p:ph type="ctrTitle"/>
          </p:nvPr>
        </p:nvSpPr>
        <p:spPr>
          <a:xfrm>
            <a:off x="457200" y="575000"/>
            <a:ext cx="3486900" cy="286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0"/>
          <p:cNvSpPr txBox="1">
            <a:spLocks noGrp="1"/>
          </p:cNvSpPr>
          <p:nvPr>
            <p:ph type="subTitle" idx="1"/>
          </p:nvPr>
        </p:nvSpPr>
        <p:spPr>
          <a:xfrm>
            <a:off x="457201" y="3942036"/>
            <a:ext cx="30516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6" name="Google Shape;1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69"/>
            <a:ext cx="9144000" cy="5140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125" y="0"/>
            <a:ext cx="1019000" cy="57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0"/>
          <p:cNvSpPr txBox="1"/>
          <p:nvPr/>
        </p:nvSpPr>
        <p:spPr>
          <a:xfrm>
            <a:off x="151125" y="867825"/>
            <a:ext cx="8465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Sistema</a:t>
            </a:r>
            <a:endParaRPr sz="2400" b="1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199" name="Google Shape;19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3273" y="1421923"/>
            <a:ext cx="1422374" cy="154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9550" y="3144795"/>
            <a:ext cx="3486899" cy="1719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00699" y="1470278"/>
            <a:ext cx="5290979" cy="286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0"/>
          <p:cNvSpPr txBox="1"/>
          <p:nvPr/>
        </p:nvSpPr>
        <p:spPr>
          <a:xfrm>
            <a:off x="1342188" y="1085375"/>
            <a:ext cx="1716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Autenticación</a:t>
            </a:r>
            <a:endParaRPr sz="1300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03" name="Google Shape;203;p20"/>
          <p:cNvSpPr txBox="1"/>
          <p:nvPr/>
        </p:nvSpPr>
        <p:spPr>
          <a:xfrm>
            <a:off x="239538" y="2759900"/>
            <a:ext cx="1716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Validación OTP</a:t>
            </a:r>
            <a:endParaRPr sz="1300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04" name="Google Shape;204;p20"/>
          <p:cNvSpPr txBox="1"/>
          <p:nvPr/>
        </p:nvSpPr>
        <p:spPr>
          <a:xfrm>
            <a:off x="5587725" y="1037025"/>
            <a:ext cx="1716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2527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Documento firmado</a:t>
            </a:r>
            <a:endParaRPr sz="1300">
              <a:solidFill>
                <a:srgbClr val="02527A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205" name="Google Shape;205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43250" y="1056838"/>
            <a:ext cx="7746100" cy="3694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1"/>
          <p:cNvPicPr preferRelativeResize="0"/>
          <p:nvPr/>
        </p:nvPicPr>
        <p:blipFill>
          <a:blip r:embed="rId3">
            <a:alphaModFix amt="43000"/>
          </a:blip>
          <a:stretch>
            <a:fillRect/>
          </a:stretch>
        </p:blipFill>
        <p:spPr>
          <a:xfrm>
            <a:off x="-149925" y="3553375"/>
            <a:ext cx="9443874" cy="229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7125" y="1067825"/>
            <a:ext cx="619150" cy="6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1125" y="0"/>
            <a:ext cx="1019000" cy="57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1"/>
          <p:cNvPicPr preferRelativeResize="0"/>
          <p:nvPr/>
        </p:nvPicPr>
        <p:blipFill>
          <a:blip r:embed="rId6">
            <a:alphaModFix amt="37000"/>
          </a:blip>
          <a:stretch>
            <a:fillRect/>
          </a:stretch>
        </p:blipFill>
        <p:spPr>
          <a:xfrm>
            <a:off x="6845375" y="641157"/>
            <a:ext cx="723775" cy="72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1"/>
          <p:cNvPicPr preferRelativeResize="0"/>
          <p:nvPr/>
        </p:nvPicPr>
        <p:blipFill>
          <a:blip r:embed="rId7">
            <a:alphaModFix amt="37000"/>
          </a:blip>
          <a:stretch>
            <a:fillRect/>
          </a:stretch>
        </p:blipFill>
        <p:spPr>
          <a:xfrm>
            <a:off x="5330262" y="112603"/>
            <a:ext cx="3754026" cy="3772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1"/>
          <p:cNvSpPr txBox="1">
            <a:spLocks noGrp="1"/>
          </p:cNvSpPr>
          <p:nvPr>
            <p:ph type="ctrTitle"/>
          </p:nvPr>
        </p:nvSpPr>
        <p:spPr>
          <a:xfrm>
            <a:off x="151125" y="835475"/>
            <a:ext cx="7518900" cy="3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2527A"/>
                </a:solidFill>
              </a:rPr>
              <a:t>Instituciones Transformadoras 2023</a:t>
            </a:r>
            <a:endParaRPr sz="1800">
              <a:solidFill>
                <a:srgbClr val="02527A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2527A"/>
                </a:solidFill>
              </a:rPr>
              <a:t>Más rápido, simple y eficiente: </a:t>
            </a:r>
            <a:r>
              <a:rPr lang="en" sz="4800" b="0">
                <a:solidFill>
                  <a:srgbClr val="02527A"/>
                </a:solidFill>
              </a:rPr>
              <a:t>firma digital formalización de beneficiarios/as</a:t>
            </a:r>
            <a:endParaRPr sz="4800" b="0">
              <a:solidFill>
                <a:srgbClr val="02527A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tus Report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18B38"/>
      </a:accent1>
      <a:accent2>
        <a:srgbClr val="93C47D"/>
      </a:accent2>
      <a:accent3>
        <a:srgbClr val="EA9999"/>
      </a:accent3>
      <a:accent4>
        <a:srgbClr val="E69138"/>
      </a:accent4>
      <a:accent5>
        <a:srgbClr val="FFD966"/>
      </a:accent5>
      <a:accent6>
        <a:srgbClr val="E06666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</Words>
  <Application>Microsoft Office PowerPoint</Application>
  <PresentationFormat>Presentación en pantalla (16:9)</PresentationFormat>
  <Paragraphs>72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Fira Sans Extra Condensed</vt:lpstr>
      <vt:lpstr>Arial</vt:lpstr>
      <vt:lpstr>Fira Sans Extra Condensed Medium</vt:lpstr>
      <vt:lpstr>Roboto</vt:lpstr>
      <vt:lpstr>Fira Sans</vt:lpstr>
      <vt:lpstr>Fira Sans Light</vt:lpstr>
      <vt:lpstr>Status Report Infographics by Slidesgo</vt:lpstr>
      <vt:lpstr>Instituciones Transformadoras 2023  Más rápido, simple y eficiente: firma digital formalización de beneficiarios/as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Instituciones Transformadoras 2023  Más rápido, simple y eficiente: firma digital formalización de beneficiarios/as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Instituciones Transformadoras 2023  Más rápido, simple y eficiente: firma digital formalización de beneficiarios/as</dc:title>
  <cp:lastModifiedBy>Ivan Alejandro Quiñones Bastias</cp:lastModifiedBy>
  <cp:revision>1</cp:revision>
  <dcterms:modified xsi:type="dcterms:W3CDTF">2023-11-13T20:30:06Z</dcterms:modified>
</cp:coreProperties>
</file>