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399" r:id="rId3"/>
    <p:sldId id="400" r:id="rId4"/>
    <p:sldId id="395" r:id="rId5"/>
    <p:sldId id="398" r:id="rId6"/>
    <p:sldId id="401" r:id="rId7"/>
    <p:sldId id="390" r:id="rId8"/>
    <p:sldId id="273" r:id="rId9"/>
  </p:sldIdLst>
  <p:sldSz cx="9144000" cy="5143500" type="screen16x9"/>
  <p:notesSz cx="6858000" cy="9144000"/>
  <p:embeddedFontLst>
    <p:embeddedFont>
      <p:font typeface="Arvo" panose="020B0604020202020204" charset="0"/>
      <p:regular r:id="rId11"/>
      <p:bold r:id="rId12"/>
      <p:italic r:id="rId13"/>
      <p:boldItalic r:id="rId14"/>
    </p:embeddedFont>
    <p:embeddedFont>
      <p:font typeface="Candara" panose="020E0502030303020204" pitchFamily="34" charset="0"/>
      <p:regular r:id="rId15"/>
      <p:bold r:id="rId16"/>
      <p:italic r:id="rId17"/>
      <p:boldItalic r:id="rId18"/>
    </p:embeddedFont>
    <p:embeddedFont>
      <p:font typeface="Ubuntu" panose="020B0504030602030204" pitchFamily="34" charset="0"/>
      <p:regular r:id="rId19"/>
      <p:bold r:id="rId20"/>
      <p:italic r:id="rId21"/>
      <p:boldItalic r:id="rId22"/>
    </p:embeddedFont>
    <p:embeddedFont>
      <p:font typeface="Ubuntu Light" panose="020B0304030602030204" pitchFamily="34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3053">
          <p15:clr>
            <a:srgbClr val="A4A3A4"/>
          </p15:clr>
        </p15:guide>
        <p15:guide id="3" orient="horz" pos="287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6" roundtripDataSignature="AMtx7mhFUvDb1WI8ltF/w5yDNR8iuxVVT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3F0E23-9FCA-8F2B-A3C7-8812E2243217}" name="Mariana Paola  Soto Zuñiga" initials="MS" userId="S::mariana.soto@minsal.cl::20e60fb6-81b8-4d34-9649-d6d506f23a10" providerId="AD"/>
  <p188:author id="{F7D50EB4-33EE-F8D9-D8C9-E4A52E0A8223}" name="victor calderon" initials="vc" userId="2423646f5eecb4c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47A"/>
    <a:srgbClr val="616161"/>
    <a:srgbClr val="FFB9B9"/>
    <a:srgbClr val="FFA7A7"/>
    <a:srgbClr val="FF9999"/>
    <a:srgbClr val="FFCC99"/>
    <a:srgbClr val="092039"/>
    <a:srgbClr val="FF5050"/>
    <a:srgbClr val="FF6600"/>
    <a:srgbClr val="FFF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61455B3-3BC1-4BBB-8191-CE6983710B86}">
  <a:tblStyle styleId="{361455B3-3BC1-4BBB-8191-CE6983710B8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EF134464-C9E6-4335-A65E-177DA9C11D41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5733" autoAdjust="0"/>
  </p:normalViewPr>
  <p:slideViewPr>
    <p:cSldViewPr snapToGrid="0">
      <p:cViewPr varScale="1">
        <p:scale>
          <a:sx n="140" d="100"/>
          <a:sy n="140" d="100"/>
        </p:scale>
        <p:origin x="810" y="102"/>
      </p:cViewPr>
      <p:guideLst>
        <p:guide orient="horz"/>
        <p:guide orient="horz" pos="3053"/>
        <p:guide orient="horz" pos="287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67" Type="http://schemas.openxmlformats.org/officeDocument/2006/relationships/presProps" Target="presProps.xml"/><Relationship Id="rId71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66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69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26570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FC4A1-EE14-A2AE-8582-FAFE7FF2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3ECD20DB-5BB3-485B-D0EF-797819B4F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94D899A-89F5-AE46-5E50-70C00DFD6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D34C1F3-0C71-CD0D-5101-6428735BBB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208DF-24DF-1C46-8C17-8757FEFE842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272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FC4A1-EE14-A2AE-8582-FAFE7FF2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3ECD20DB-5BB3-485B-D0EF-797819B4F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94D899A-89F5-AE46-5E50-70C00DFD6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D34C1F3-0C71-CD0D-5101-6428735BBB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208DF-24DF-1C46-8C17-8757FEFE842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62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FC4A1-EE14-A2AE-8582-FAFE7FF2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3ECD20DB-5BB3-485B-D0EF-797819B4F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94D899A-89F5-AE46-5E50-70C00DFD6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D34C1F3-0C71-CD0D-5101-6428735BBB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208DF-24DF-1C46-8C17-8757FEFE842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30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FC4A1-EE14-A2AE-8582-FAFE7FF2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3ECD20DB-5BB3-485B-D0EF-797819B4F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94D899A-89F5-AE46-5E50-70C00DFD6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D34C1F3-0C71-CD0D-5101-6428735BBB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208DF-24DF-1C46-8C17-8757FEFE842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405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FC4A1-EE14-A2AE-8582-FAFE7FF2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3ECD20DB-5BB3-485B-D0EF-797819B4F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94D899A-89F5-AE46-5E50-70C00DFD6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D34C1F3-0C71-CD0D-5101-6428735BBB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208DF-24DF-1C46-8C17-8757FEFE842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474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FC4A1-EE14-A2AE-8582-FAFE7FF2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3ECD20DB-5BB3-485B-D0EF-797819B4F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94D899A-89F5-AE46-5E50-70C00DFD6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D34C1F3-0C71-CD0D-5101-6428735BBB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208DF-24DF-1C46-8C17-8757FEFE842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2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4681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/>
          <p:nvPr/>
        </p:nvSpPr>
        <p:spPr>
          <a:xfrm>
            <a:off x="676300" y="321200"/>
            <a:ext cx="4885500" cy="443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5"/>
          <p:cNvSpPr txBox="1">
            <a:spLocks noGrp="1"/>
          </p:cNvSpPr>
          <p:nvPr>
            <p:ph type="ctrTitle"/>
          </p:nvPr>
        </p:nvSpPr>
        <p:spPr>
          <a:xfrm>
            <a:off x="1610650" y="1856275"/>
            <a:ext cx="6157800" cy="875700"/>
          </a:xfrm>
          <a:prstGeom prst="rect">
            <a:avLst/>
          </a:prstGeom>
          <a:noFill/>
          <a:ln w="38100" cap="flat" cmpd="sng">
            <a:solidFill>
              <a:srgbClr val="5353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&amp; some text slide 2">
  <p:cSld name="BIG_NUMBER_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0"/>
          <p:cNvSpPr/>
          <p:nvPr/>
        </p:nvSpPr>
        <p:spPr>
          <a:xfrm>
            <a:off x="406950" y="352200"/>
            <a:ext cx="8330100" cy="431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0"/>
          <p:cNvSpPr txBox="1">
            <a:spLocks noGrp="1"/>
          </p:cNvSpPr>
          <p:nvPr>
            <p:ph type="title"/>
          </p:nvPr>
        </p:nvSpPr>
        <p:spPr>
          <a:xfrm>
            <a:off x="742950" y="1238100"/>
            <a:ext cx="77295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87" name="Google Shape;87;p40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88" name="Google Shape;88;p40"/>
          <p:cNvSpPr txBox="1">
            <a:spLocks noGrp="1"/>
          </p:cNvSpPr>
          <p:nvPr>
            <p:ph type="subTitle" idx="1"/>
          </p:nvPr>
        </p:nvSpPr>
        <p:spPr>
          <a:xfrm>
            <a:off x="2433300" y="3015325"/>
            <a:ext cx="42774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frame">
  <p:cSld name="BLANK_1_1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2"/>
          <p:cNvSpPr/>
          <p:nvPr/>
        </p:nvSpPr>
        <p:spPr>
          <a:xfrm>
            <a:off x="406950" y="416250"/>
            <a:ext cx="8330100" cy="431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2"/>
          <p:cNvSpPr>
            <a:spLocks noGrp="1"/>
          </p:cNvSpPr>
          <p:nvPr>
            <p:ph idx="18" hasCustomPrompt="1"/>
          </p:nvPr>
        </p:nvSpPr>
        <p:spPr>
          <a:xfrm>
            <a:off x="3479801" y="2276475"/>
            <a:ext cx="5257799" cy="2427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aseline="0">
                <a:solidFill>
                  <a:schemeClr val="tx1">
                    <a:lumMod val="75000"/>
                  </a:schemeClr>
                </a:solidFill>
                <a:latin typeface="Verdana"/>
                <a:cs typeface="Verdana"/>
              </a:defRPr>
            </a:lvl1pPr>
            <a:lvl2pPr>
              <a:defRPr sz="1800">
                <a:solidFill>
                  <a:schemeClr val="bg1"/>
                </a:solidFill>
                <a:latin typeface="gobCL"/>
                <a:cs typeface="gobCL"/>
              </a:defRPr>
            </a:lvl2pPr>
            <a:lvl3pPr>
              <a:defRPr sz="1800">
                <a:solidFill>
                  <a:schemeClr val="bg1"/>
                </a:solidFill>
                <a:latin typeface="gobCL"/>
                <a:cs typeface="gobCL"/>
              </a:defRPr>
            </a:lvl3pPr>
          </a:lstStyle>
          <a:p>
            <a:pPr lvl="0"/>
            <a:r>
              <a:rPr lang="es-ES_tradnl" dirty="0"/>
              <a:t>Contenido de la </a:t>
            </a:r>
            <a:r>
              <a:rPr lang="es-ES_tradnl" dirty="0" err="1"/>
              <a:t>slide</a:t>
            </a:r>
            <a:r>
              <a:rPr lang="es-ES_tradnl" dirty="0"/>
              <a:t> en dos columnas de texto. </a:t>
            </a:r>
            <a:r>
              <a:rPr lang="es-ES_tradnl" dirty="0" err="1"/>
              <a:t>Verdana</a:t>
            </a:r>
            <a:r>
              <a:rPr lang="es-ES_tradnl" dirty="0"/>
              <a:t> 15pt. </a:t>
            </a:r>
          </a:p>
          <a:p>
            <a:pPr lvl="0"/>
            <a:endParaRPr lang="es-ES_tradnl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/>
              <a:t>Texto texto texto texto texto texto texto texto texto texto texto texto texto texto texto.</a:t>
            </a:r>
          </a:p>
          <a:p>
            <a:pPr lvl="0"/>
            <a:r>
              <a:rPr lang="es-ES_tradnl" dirty="0"/>
              <a:t> </a:t>
            </a:r>
          </a:p>
        </p:txBody>
      </p:sp>
      <p:sp>
        <p:nvSpPr>
          <p:cNvPr id="7" name="Marcador de contenido 12"/>
          <p:cNvSpPr>
            <a:spLocks noGrp="1"/>
          </p:cNvSpPr>
          <p:nvPr>
            <p:ph sz="quarter" idx="12" hasCustomPrompt="1"/>
          </p:nvPr>
        </p:nvSpPr>
        <p:spPr>
          <a:xfrm>
            <a:off x="3479800" y="800101"/>
            <a:ext cx="5257800" cy="742950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spc="0">
                <a:solidFill>
                  <a:schemeClr val="accent1"/>
                </a:solidFill>
                <a:latin typeface="Verdana"/>
              </a:defRPr>
            </a:lvl1pPr>
          </a:lstStyle>
          <a:p>
            <a:pPr lvl="0"/>
            <a:r>
              <a:rPr lang="es-ES" dirty="0"/>
              <a:t>Titulo del capítulo/tema de la </a:t>
            </a:r>
            <a:r>
              <a:rPr lang="es-ES" dirty="0" err="1"/>
              <a:t>diapo</a:t>
            </a:r>
            <a:r>
              <a:rPr lang="es-ES" dirty="0"/>
              <a:t>. en máx. dos líneas. </a:t>
            </a:r>
            <a:r>
              <a:rPr lang="es-ES" dirty="0" err="1"/>
              <a:t>Verdana</a:t>
            </a:r>
            <a:r>
              <a:rPr lang="es-ES" dirty="0"/>
              <a:t> Negrita 20pt:</a:t>
            </a:r>
          </a:p>
          <a:p>
            <a:pPr lvl="0"/>
            <a:endParaRPr lang="es-ES" dirty="0"/>
          </a:p>
        </p:txBody>
      </p:sp>
      <p:sp>
        <p:nvSpPr>
          <p:cNvPr id="8" name="Marcador de contenido 12"/>
          <p:cNvSpPr>
            <a:spLocks noGrp="1"/>
          </p:cNvSpPr>
          <p:nvPr>
            <p:ph sz="quarter" idx="13" hasCustomPrompt="1"/>
          </p:nvPr>
        </p:nvSpPr>
        <p:spPr>
          <a:xfrm>
            <a:off x="3479800" y="1638300"/>
            <a:ext cx="5257800" cy="542925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="0" i="0" spc="0">
                <a:solidFill>
                  <a:srgbClr val="4F81BD"/>
                </a:solidFill>
                <a:latin typeface="Verdana"/>
              </a:defRPr>
            </a:lvl1pPr>
          </a:lstStyle>
          <a:p>
            <a:pPr lvl="0"/>
            <a:r>
              <a:rPr lang="es-ES" dirty="0"/>
              <a:t>(Línea adicional) Subtema </a:t>
            </a:r>
            <a:r>
              <a:rPr lang="es-ES" dirty="0" err="1"/>
              <a:t>Verdana</a:t>
            </a:r>
            <a:r>
              <a:rPr lang="es-ES" dirty="0"/>
              <a:t> 18pt</a:t>
            </a:r>
          </a:p>
          <a:p>
            <a:pPr lvl="0"/>
            <a:endParaRPr lang="es-ES" dirty="0"/>
          </a:p>
        </p:txBody>
      </p:sp>
      <p:sp>
        <p:nvSpPr>
          <p:cNvPr id="2" name="CuadroTexto 1"/>
          <p:cNvSpPr txBox="1"/>
          <p:nvPr userDrawn="1"/>
        </p:nvSpPr>
        <p:spPr>
          <a:xfrm>
            <a:off x="8413190" y="4856904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F0D743BD-13B2-8146-8C09-0F6A22AE68B5}" type="slidenum">
              <a:rPr lang="es-E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Candara"/>
                <a:cs typeface="Candara"/>
              </a:rPr>
              <a:pPr algn="r"/>
              <a:t>‹Nº›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07895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Ubuntu"/>
              <a:buNone/>
              <a:defRPr sz="2400" b="1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4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4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3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3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2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2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1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1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0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4" r:id="rId3"/>
    <p:sldLayoutId id="214748366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/>
          <p:nvPr/>
        </p:nvSpPr>
        <p:spPr>
          <a:xfrm>
            <a:off x="966875" y="2801558"/>
            <a:ext cx="4281580" cy="729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dirty="0">
                <a:solidFill>
                  <a:schemeClr val="dk1"/>
                </a:solidFill>
                <a:latin typeface="Ubuntu Light"/>
                <a:ea typeface="Ubuntu Light"/>
                <a:cs typeface="Ubuntu Light"/>
                <a:sym typeface="Ubuntu Light"/>
              </a:rPr>
              <a:t>Fecha 12/04</a:t>
            </a:r>
            <a:r>
              <a:rPr lang="es" b="0" i="0" u="none" strike="noStrike" cap="none" dirty="0">
                <a:solidFill>
                  <a:schemeClr val="dk1"/>
                </a:solidFill>
                <a:latin typeface="Ubuntu Light"/>
                <a:ea typeface="Ubuntu Light"/>
                <a:cs typeface="Ubuntu Light"/>
                <a:sym typeface="Ubuntu Light"/>
              </a:rPr>
              <a:t>/2024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dirty="0">
                <a:solidFill>
                  <a:schemeClr val="dk1"/>
                </a:solidFill>
                <a:latin typeface="Ubuntu Light"/>
                <a:ea typeface="Ubuntu Light"/>
                <a:cs typeface="Ubuntu Light"/>
                <a:sym typeface="Ubuntu Light"/>
              </a:rPr>
              <a:t>Roxana Peña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dirty="0">
                <a:solidFill>
                  <a:schemeClr val="dk1"/>
                </a:solidFill>
                <a:latin typeface="Ubuntu Light"/>
                <a:ea typeface="Ubuntu Light"/>
                <a:cs typeface="Ubuntu Light"/>
                <a:sym typeface="Ubuntu Light"/>
              </a:rPr>
              <a:t>MINSAL</a:t>
            </a:r>
            <a:endParaRPr lang="es" b="0" i="0" u="none" strike="noStrike" cap="none" dirty="0">
              <a:solidFill>
                <a:schemeClr val="dk1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pic>
        <p:nvPicPr>
          <p:cNvPr id="101" name="Google Shape;101;p1" descr="Icon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4143" y="1797134"/>
            <a:ext cx="4475019" cy="2979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 descr="Imagen que contiene Forma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37493" y="2707341"/>
            <a:ext cx="1966066" cy="82415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"/>
          <p:cNvSpPr txBox="1">
            <a:spLocks noGrp="1"/>
          </p:cNvSpPr>
          <p:nvPr>
            <p:ph type="ctrTitle"/>
          </p:nvPr>
        </p:nvSpPr>
        <p:spPr>
          <a:xfrm>
            <a:off x="966875" y="1125344"/>
            <a:ext cx="4281580" cy="167621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2800" dirty="0"/>
              <a:t>Organización Interna </a:t>
            </a:r>
            <a:r>
              <a:rPr lang="es-CL" sz="2800" dirty="0"/>
              <a:t>para la </a:t>
            </a:r>
            <a:br>
              <a:rPr lang="es-CL" sz="2800" dirty="0"/>
            </a:br>
            <a:r>
              <a:rPr lang="es-CL" sz="2800" dirty="0"/>
              <a:t>Transformación Digital.</a:t>
            </a:r>
            <a:br>
              <a:rPr lang="es-CL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endParaRPr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FF14-35F0-B851-F108-C7D46A4F3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B741D4-82DF-B058-4103-A3E4A7DC4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878" y="2300276"/>
            <a:ext cx="43" cy="24"/>
          </a:xfrm>
          <a:prstGeom prst="rect">
            <a:avLst/>
          </a:prstGeom>
        </p:spPr>
      </p:pic>
      <p:pic>
        <p:nvPicPr>
          <p:cNvPr id="7" name="Google Shape;210;p8" descr="Imagen que contiene Forma&#10;&#10;Descripción generada automáticamente">
            <a:extLst>
              <a:ext uri="{FF2B5EF4-FFF2-40B4-BE49-F238E27FC236}">
                <a16:creationId xmlns:a16="http://schemas.microsoft.com/office/drawing/2014/main" id="{7887A6C4-647F-5F4F-2E98-90C4972E2A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3910" y="4387925"/>
            <a:ext cx="772202" cy="32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87913F26-F2AC-4F72-5883-EDF7F616A174}"/>
              </a:ext>
            </a:extLst>
          </p:cNvPr>
          <p:cNvSpPr txBox="1"/>
          <p:nvPr/>
        </p:nvSpPr>
        <p:spPr>
          <a:xfrm>
            <a:off x="648256" y="1235191"/>
            <a:ext cx="7429025" cy="56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  <a:defRPr sz="2400" b="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algn="l"/>
            <a:r>
              <a:rPr lang="es-MX" sz="3200" dirty="0"/>
              <a:t>Con quienes…</a:t>
            </a:r>
            <a:endParaRPr lang="es-CL" sz="3200" b="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1E5F955-CA64-7D98-7D7A-3F592F43F579}"/>
              </a:ext>
            </a:extLst>
          </p:cNvPr>
          <p:cNvSpPr txBox="1"/>
          <p:nvPr/>
        </p:nvSpPr>
        <p:spPr>
          <a:xfrm>
            <a:off x="1898602" y="1989344"/>
            <a:ext cx="5046650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Equipo CPAT MIDAS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Equipos CPAT Regionales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Aliados Estratégicos </a:t>
            </a:r>
            <a:r>
              <a:rPr lang="es-CL" dirty="0" err="1"/>
              <a:t>Internos_Externos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3862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FF14-35F0-B851-F108-C7D46A4F3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B741D4-82DF-B058-4103-A3E4A7DC4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878" y="2300276"/>
            <a:ext cx="43" cy="24"/>
          </a:xfrm>
          <a:prstGeom prst="rect">
            <a:avLst/>
          </a:prstGeom>
        </p:spPr>
      </p:pic>
      <p:pic>
        <p:nvPicPr>
          <p:cNvPr id="7" name="Google Shape;210;p8" descr="Imagen que contiene Forma&#10;&#10;Descripción generada automáticamente">
            <a:extLst>
              <a:ext uri="{FF2B5EF4-FFF2-40B4-BE49-F238E27FC236}">
                <a16:creationId xmlns:a16="http://schemas.microsoft.com/office/drawing/2014/main" id="{7887A6C4-647F-5F4F-2E98-90C4972E2A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3910" y="4387925"/>
            <a:ext cx="772202" cy="32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87913F26-F2AC-4F72-5883-EDF7F616A174}"/>
              </a:ext>
            </a:extLst>
          </p:cNvPr>
          <p:cNvSpPr txBox="1"/>
          <p:nvPr/>
        </p:nvSpPr>
        <p:spPr>
          <a:xfrm>
            <a:off x="648256" y="1235191"/>
            <a:ext cx="7429025" cy="56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  <a:defRPr sz="2400" b="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algn="l"/>
            <a:r>
              <a:rPr lang="es-MX" sz="3200" dirty="0"/>
              <a:t>Que herramientas …</a:t>
            </a:r>
            <a:endParaRPr lang="es-CL" sz="3200" b="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1E5F955-CA64-7D98-7D7A-3F592F43F579}"/>
              </a:ext>
            </a:extLst>
          </p:cNvPr>
          <p:cNvSpPr txBox="1"/>
          <p:nvPr/>
        </p:nvSpPr>
        <p:spPr>
          <a:xfrm>
            <a:off x="1898602" y="1989344"/>
            <a:ext cx="5046650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PMG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CPAT_MINSAL (nuestra versión)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La Ley y apoyos de Secretaría de Gobierno Digital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Canales de comunicación</a:t>
            </a:r>
          </a:p>
        </p:txBody>
      </p:sp>
    </p:spTree>
    <p:extLst>
      <p:ext uri="{BB962C8B-B14F-4D97-AF65-F5344CB8AC3E}">
        <p14:creationId xmlns:p14="http://schemas.microsoft.com/office/powerpoint/2010/main" val="207252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FF14-35F0-B851-F108-C7D46A4F3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n 8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AA4BABE9-1C0E-6E14-FEA0-C5B9CECDB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84" y="2185356"/>
            <a:ext cx="3667169" cy="1767273"/>
          </a:xfrm>
          <a:prstGeom prst="rect">
            <a:avLst/>
          </a:prstGeom>
        </p:spPr>
      </p:pic>
      <p:pic>
        <p:nvPicPr>
          <p:cNvPr id="9" name="Imagen 8" descr="Diagrama&#10;&#10;Descripción generada automáticamente">
            <a:extLst>
              <a:ext uri="{FF2B5EF4-FFF2-40B4-BE49-F238E27FC236}">
                <a16:creationId xmlns:a16="http://schemas.microsoft.com/office/drawing/2014/main" id="{3834612C-5A77-8850-B958-1A048796C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047" y="1856046"/>
            <a:ext cx="2937783" cy="293778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6FD254D-6A78-FB61-8EA5-929CAF4B3758}"/>
              </a:ext>
            </a:extLst>
          </p:cNvPr>
          <p:cNvSpPr/>
          <p:nvPr/>
        </p:nvSpPr>
        <p:spPr>
          <a:xfrm>
            <a:off x="0" y="4449305"/>
            <a:ext cx="9144000" cy="8386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1" name="Google Shape;120;p3">
            <a:extLst>
              <a:ext uri="{FF2B5EF4-FFF2-40B4-BE49-F238E27FC236}">
                <a16:creationId xmlns:a16="http://schemas.microsoft.com/office/drawing/2014/main" id="{C67BBC95-3869-3E2E-3BF1-72D991583A35}"/>
              </a:ext>
            </a:extLst>
          </p:cNvPr>
          <p:cNvGrpSpPr/>
          <p:nvPr/>
        </p:nvGrpSpPr>
        <p:grpSpPr>
          <a:xfrm>
            <a:off x="671910" y="1812737"/>
            <a:ext cx="3811027" cy="2989466"/>
            <a:chOff x="3422350" y="731675"/>
            <a:chExt cx="4831537" cy="3674898"/>
          </a:xfrm>
        </p:grpSpPr>
        <p:sp>
          <p:nvSpPr>
            <p:cNvPr id="12" name="Google Shape;121;p3">
              <a:extLst>
                <a:ext uri="{FF2B5EF4-FFF2-40B4-BE49-F238E27FC236}">
                  <a16:creationId xmlns:a16="http://schemas.microsoft.com/office/drawing/2014/main" id="{79A57BA2-BA82-8CFB-B7BA-362EC2A501CD}"/>
                </a:ext>
              </a:extLst>
            </p:cNvPr>
            <p:cNvSpPr/>
            <p:nvPr/>
          </p:nvSpPr>
          <p:spPr>
            <a:xfrm>
              <a:off x="5352325" y="4031650"/>
              <a:ext cx="958800" cy="255300"/>
            </a:xfrm>
            <a:prstGeom prst="rect">
              <a:avLst/>
            </a:prstGeom>
            <a:solidFill>
              <a:srgbClr val="A0A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22;p3">
              <a:extLst>
                <a:ext uri="{FF2B5EF4-FFF2-40B4-BE49-F238E27FC236}">
                  <a16:creationId xmlns:a16="http://schemas.microsoft.com/office/drawing/2014/main" id="{FDBD1D16-6E8D-DD61-D59B-0D1871BD1E92}"/>
                </a:ext>
              </a:extLst>
            </p:cNvPr>
            <p:cNvSpPr/>
            <p:nvPr/>
          </p:nvSpPr>
          <p:spPr>
            <a:xfrm flipH="1">
              <a:off x="6230475" y="3891500"/>
              <a:ext cx="399775" cy="489077"/>
            </a:xfrm>
            <a:custGeom>
              <a:avLst/>
              <a:gdLst/>
              <a:ahLst/>
              <a:cxnLst/>
              <a:rect l="l" t="t" r="r" b="b"/>
              <a:pathLst>
                <a:path w="15991" h="18395" extrusionOk="0">
                  <a:moveTo>
                    <a:pt x="1325" y="15800"/>
                  </a:moveTo>
                  <a:cubicBezTo>
                    <a:pt x="2082" y="15098"/>
                    <a:pt x="4341" y="13522"/>
                    <a:pt x="5354" y="12612"/>
                  </a:cubicBezTo>
                  <a:cubicBezTo>
                    <a:pt x="6368" y="11702"/>
                    <a:pt x="6856" y="11031"/>
                    <a:pt x="7406" y="10341"/>
                  </a:cubicBezTo>
                  <a:cubicBezTo>
                    <a:pt x="7956" y="9651"/>
                    <a:pt x="8176" y="9340"/>
                    <a:pt x="8652" y="8473"/>
                  </a:cubicBezTo>
                  <a:cubicBezTo>
                    <a:pt x="9128" y="7606"/>
                    <a:pt x="9849" y="6220"/>
                    <a:pt x="10264" y="5139"/>
                  </a:cubicBezTo>
                  <a:cubicBezTo>
                    <a:pt x="10679" y="4058"/>
                    <a:pt x="10948" y="2702"/>
                    <a:pt x="11143" y="1988"/>
                  </a:cubicBezTo>
                  <a:cubicBezTo>
                    <a:pt x="11338" y="1274"/>
                    <a:pt x="11241" y="1067"/>
                    <a:pt x="11436" y="853"/>
                  </a:cubicBezTo>
                  <a:cubicBezTo>
                    <a:pt x="11631" y="639"/>
                    <a:pt x="11558" y="-845"/>
                    <a:pt x="12315" y="706"/>
                  </a:cubicBezTo>
                  <a:cubicBezTo>
                    <a:pt x="13072" y="2257"/>
                    <a:pt x="16162" y="7838"/>
                    <a:pt x="15979" y="10158"/>
                  </a:cubicBezTo>
                  <a:cubicBezTo>
                    <a:pt x="15796" y="12478"/>
                    <a:pt x="13756" y="13577"/>
                    <a:pt x="11216" y="14627"/>
                  </a:cubicBezTo>
                  <a:cubicBezTo>
                    <a:pt x="8676" y="15677"/>
                    <a:pt x="2461" y="15836"/>
                    <a:pt x="739" y="16459"/>
                  </a:cubicBezTo>
                  <a:cubicBezTo>
                    <a:pt x="-983" y="17082"/>
                    <a:pt x="873" y="18303"/>
                    <a:pt x="885" y="18364"/>
                  </a:cubicBezTo>
                  <a:cubicBezTo>
                    <a:pt x="897" y="18425"/>
                    <a:pt x="739" y="17252"/>
                    <a:pt x="812" y="16825"/>
                  </a:cubicBezTo>
                  <a:cubicBezTo>
                    <a:pt x="885" y="16398"/>
                    <a:pt x="568" y="16502"/>
                    <a:pt x="1325" y="15800"/>
                  </a:cubicBez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3;p3">
              <a:extLst>
                <a:ext uri="{FF2B5EF4-FFF2-40B4-BE49-F238E27FC236}">
                  <a16:creationId xmlns:a16="http://schemas.microsoft.com/office/drawing/2014/main" id="{94F02AAF-B1CE-3AC1-5388-458C2E58634A}"/>
                </a:ext>
              </a:extLst>
            </p:cNvPr>
            <p:cNvSpPr/>
            <p:nvPr/>
          </p:nvSpPr>
          <p:spPr>
            <a:xfrm>
              <a:off x="5043518" y="3915067"/>
              <a:ext cx="399775" cy="459875"/>
            </a:xfrm>
            <a:custGeom>
              <a:avLst/>
              <a:gdLst/>
              <a:ahLst/>
              <a:cxnLst/>
              <a:rect l="l" t="t" r="r" b="b"/>
              <a:pathLst>
                <a:path w="15991" h="18395" extrusionOk="0">
                  <a:moveTo>
                    <a:pt x="1325" y="15800"/>
                  </a:moveTo>
                  <a:cubicBezTo>
                    <a:pt x="2082" y="15098"/>
                    <a:pt x="4341" y="13522"/>
                    <a:pt x="5354" y="12612"/>
                  </a:cubicBezTo>
                  <a:cubicBezTo>
                    <a:pt x="6368" y="11702"/>
                    <a:pt x="6856" y="11031"/>
                    <a:pt x="7406" y="10341"/>
                  </a:cubicBezTo>
                  <a:cubicBezTo>
                    <a:pt x="7956" y="9651"/>
                    <a:pt x="8176" y="9340"/>
                    <a:pt x="8652" y="8473"/>
                  </a:cubicBezTo>
                  <a:cubicBezTo>
                    <a:pt x="9128" y="7606"/>
                    <a:pt x="9849" y="6220"/>
                    <a:pt x="10264" y="5139"/>
                  </a:cubicBezTo>
                  <a:cubicBezTo>
                    <a:pt x="10679" y="4058"/>
                    <a:pt x="10948" y="2702"/>
                    <a:pt x="11143" y="1988"/>
                  </a:cubicBezTo>
                  <a:cubicBezTo>
                    <a:pt x="11338" y="1274"/>
                    <a:pt x="11241" y="1067"/>
                    <a:pt x="11436" y="853"/>
                  </a:cubicBezTo>
                  <a:cubicBezTo>
                    <a:pt x="11631" y="639"/>
                    <a:pt x="11558" y="-845"/>
                    <a:pt x="12315" y="706"/>
                  </a:cubicBezTo>
                  <a:cubicBezTo>
                    <a:pt x="13072" y="2257"/>
                    <a:pt x="16162" y="7838"/>
                    <a:pt x="15979" y="10158"/>
                  </a:cubicBezTo>
                  <a:cubicBezTo>
                    <a:pt x="15796" y="12478"/>
                    <a:pt x="13756" y="13577"/>
                    <a:pt x="11216" y="14627"/>
                  </a:cubicBezTo>
                  <a:cubicBezTo>
                    <a:pt x="8676" y="15677"/>
                    <a:pt x="2461" y="15836"/>
                    <a:pt x="739" y="16459"/>
                  </a:cubicBezTo>
                  <a:cubicBezTo>
                    <a:pt x="-983" y="17082"/>
                    <a:pt x="873" y="18303"/>
                    <a:pt x="885" y="18364"/>
                  </a:cubicBezTo>
                  <a:cubicBezTo>
                    <a:pt x="897" y="18425"/>
                    <a:pt x="739" y="17252"/>
                    <a:pt x="812" y="16825"/>
                  </a:cubicBezTo>
                  <a:cubicBezTo>
                    <a:pt x="885" y="16398"/>
                    <a:pt x="568" y="16502"/>
                    <a:pt x="1325" y="15800"/>
                  </a:cubicBez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4;p3">
              <a:extLst>
                <a:ext uri="{FF2B5EF4-FFF2-40B4-BE49-F238E27FC236}">
                  <a16:creationId xmlns:a16="http://schemas.microsoft.com/office/drawing/2014/main" id="{2A7738E0-8548-85D6-73F0-B7820CC9903E}"/>
                </a:ext>
              </a:extLst>
            </p:cNvPr>
            <p:cNvSpPr/>
            <p:nvPr/>
          </p:nvSpPr>
          <p:spPr>
            <a:xfrm>
              <a:off x="5183975" y="3763900"/>
              <a:ext cx="87000" cy="25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25;p3">
              <a:extLst>
                <a:ext uri="{FF2B5EF4-FFF2-40B4-BE49-F238E27FC236}">
                  <a16:creationId xmlns:a16="http://schemas.microsoft.com/office/drawing/2014/main" id="{CAE4382A-97E8-BC3C-8156-AA0A5CF0E205}"/>
                </a:ext>
              </a:extLst>
            </p:cNvPr>
            <p:cNvSpPr/>
            <p:nvPr/>
          </p:nvSpPr>
          <p:spPr>
            <a:xfrm>
              <a:off x="5348300" y="3810000"/>
              <a:ext cx="981000" cy="1854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26;p3">
              <a:extLst>
                <a:ext uri="{FF2B5EF4-FFF2-40B4-BE49-F238E27FC236}">
                  <a16:creationId xmlns:a16="http://schemas.microsoft.com/office/drawing/2014/main" id="{77FBD285-8F1A-3187-418F-CA520E779481}"/>
                </a:ext>
              </a:extLst>
            </p:cNvPr>
            <p:cNvSpPr/>
            <p:nvPr/>
          </p:nvSpPr>
          <p:spPr>
            <a:xfrm>
              <a:off x="5258919" y="4129800"/>
              <a:ext cx="29" cy="2369"/>
            </a:xfrm>
            <a:custGeom>
              <a:avLst/>
              <a:gdLst/>
              <a:ahLst/>
              <a:cxnLst/>
              <a:rect l="l" t="t" r="r" b="b"/>
              <a:pathLst>
                <a:path w="1" h="82" extrusionOk="0">
                  <a:moveTo>
                    <a:pt x="1" y="8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27;p3">
              <a:extLst>
                <a:ext uri="{FF2B5EF4-FFF2-40B4-BE49-F238E27FC236}">
                  <a16:creationId xmlns:a16="http://schemas.microsoft.com/office/drawing/2014/main" id="{4D06D040-1389-503D-ABF9-A7506C54339C}"/>
                </a:ext>
              </a:extLst>
            </p:cNvPr>
            <p:cNvSpPr/>
            <p:nvPr/>
          </p:nvSpPr>
          <p:spPr>
            <a:xfrm>
              <a:off x="5223962" y="4174089"/>
              <a:ext cx="2369" cy="7020"/>
            </a:xfrm>
            <a:custGeom>
              <a:avLst/>
              <a:gdLst/>
              <a:ahLst/>
              <a:cxnLst/>
              <a:rect l="l" t="t" r="r" b="b"/>
              <a:pathLst>
                <a:path w="82" h="243" extrusionOk="0">
                  <a:moveTo>
                    <a:pt x="1" y="243"/>
                  </a:moveTo>
                  <a:lnTo>
                    <a:pt x="81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28;p3">
              <a:extLst>
                <a:ext uri="{FF2B5EF4-FFF2-40B4-BE49-F238E27FC236}">
                  <a16:creationId xmlns:a16="http://schemas.microsoft.com/office/drawing/2014/main" id="{6FAE2EF7-B66D-1856-2A70-6C3329B20EA9}"/>
                </a:ext>
              </a:extLst>
            </p:cNvPr>
            <p:cNvSpPr/>
            <p:nvPr/>
          </p:nvSpPr>
          <p:spPr>
            <a:xfrm>
              <a:off x="6447569" y="4174089"/>
              <a:ext cx="4709" cy="4680"/>
            </a:xfrm>
            <a:custGeom>
              <a:avLst/>
              <a:gdLst/>
              <a:ahLst/>
              <a:cxnLst/>
              <a:rect l="l" t="t" r="r" b="b"/>
              <a:pathLst>
                <a:path w="163" h="162" extrusionOk="0">
                  <a:moveTo>
                    <a:pt x="1" y="1"/>
                  </a:moveTo>
                  <a:lnTo>
                    <a:pt x="162" y="162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29;p3">
              <a:extLst>
                <a:ext uri="{FF2B5EF4-FFF2-40B4-BE49-F238E27FC236}">
                  <a16:creationId xmlns:a16="http://schemas.microsoft.com/office/drawing/2014/main" id="{07EEBB58-680D-3454-2CE7-7AC4A4623879}"/>
                </a:ext>
              </a:extLst>
            </p:cNvPr>
            <p:cNvSpPr/>
            <p:nvPr/>
          </p:nvSpPr>
          <p:spPr>
            <a:xfrm>
              <a:off x="6417292" y="4132140"/>
              <a:ext cx="29" cy="2369"/>
            </a:xfrm>
            <a:custGeom>
              <a:avLst/>
              <a:gdLst/>
              <a:ahLst/>
              <a:cxnLst/>
              <a:rect l="l" t="t" r="r" b="b"/>
              <a:pathLst>
                <a:path w="1" h="82" extrusionOk="0">
                  <a:moveTo>
                    <a:pt x="0" y="0"/>
                  </a:moveTo>
                  <a:lnTo>
                    <a:pt x="0" y="8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30;p3">
              <a:extLst>
                <a:ext uri="{FF2B5EF4-FFF2-40B4-BE49-F238E27FC236}">
                  <a16:creationId xmlns:a16="http://schemas.microsoft.com/office/drawing/2014/main" id="{4811E948-D522-D56B-842D-2B5DA96D6538}"/>
                </a:ext>
              </a:extLst>
            </p:cNvPr>
            <p:cNvSpPr/>
            <p:nvPr/>
          </p:nvSpPr>
          <p:spPr>
            <a:xfrm>
              <a:off x="5028174" y="4248712"/>
              <a:ext cx="1619862" cy="97879"/>
            </a:xfrm>
            <a:custGeom>
              <a:avLst/>
              <a:gdLst/>
              <a:ahLst/>
              <a:cxnLst/>
              <a:rect l="l" t="t" r="r" b="b"/>
              <a:pathLst>
                <a:path w="56070" h="3388" extrusionOk="0">
                  <a:moveTo>
                    <a:pt x="4435" y="1"/>
                  </a:moveTo>
                  <a:lnTo>
                    <a:pt x="4196" y="160"/>
                  </a:lnTo>
                  <a:lnTo>
                    <a:pt x="4200" y="160"/>
                  </a:lnTo>
                  <a:cubicBezTo>
                    <a:pt x="4279" y="105"/>
                    <a:pt x="4357" y="53"/>
                    <a:pt x="4435" y="1"/>
                  </a:cubicBezTo>
                  <a:close/>
                  <a:moveTo>
                    <a:pt x="51636" y="1"/>
                  </a:moveTo>
                  <a:cubicBezTo>
                    <a:pt x="51714" y="53"/>
                    <a:pt x="51792" y="105"/>
                    <a:pt x="51868" y="160"/>
                  </a:cubicBezTo>
                  <a:lnTo>
                    <a:pt x="51875" y="160"/>
                  </a:lnTo>
                  <a:lnTo>
                    <a:pt x="51636" y="1"/>
                  </a:lnTo>
                  <a:close/>
                  <a:moveTo>
                    <a:pt x="4200" y="160"/>
                  </a:moveTo>
                  <a:cubicBezTo>
                    <a:pt x="4037" y="275"/>
                    <a:pt x="3875" y="401"/>
                    <a:pt x="3712" y="564"/>
                  </a:cubicBezTo>
                  <a:lnTo>
                    <a:pt x="82" y="3226"/>
                  </a:lnTo>
                  <a:cubicBezTo>
                    <a:pt x="82" y="3307"/>
                    <a:pt x="1" y="3307"/>
                    <a:pt x="1" y="3387"/>
                  </a:cubicBezTo>
                  <a:lnTo>
                    <a:pt x="56070" y="3387"/>
                  </a:lnTo>
                  <a:lnTo>
                    <a:pt x="55909" y="3226"/>
                  </a:lnTo>
                  <a:lnTo>
                    <a:pt x="52278" y="564"/>
                  </a:lnTo>
                  <a:cubicBezTo>
                    <a:pt x="52170" y="401"/>
                    <a:pt x="52025" y="275"/>
                    <a:pt x="51868" y="160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31;p3">
              <a:extLst>
                <a:ext uri="{FF2B5EF4-FFF2-40B4-BE49-F238E27FC236}">
                  <a16:creationId xmlns:a16="http://schemas.microsoft.com/office/drawing/2014/main" id="{40217F97-1C5D-7532-4146-5B64D037A045}"/>
                </a:ext>
              </a:extLst>
            </p:cNvPr>
            <p:cNvSpPr/>
            <p:nvPr/>
          </p:nvSpPr>
          <p:spPr>
            <a:xfrm>
              <a:off x="5282233" y="3789534"/>
              <a:ext cx="1109434" cy="300687"/>
            </a:xfrm>
            <a:custGeom>
              <a:avLst/>
              <a:gdLst/>
              <a:ahLst/>
              <a:cxnLst/>
              <a:rect l="l" t="t" r="r" b="b"/>
              <a:pathLst>
                <a:path w="38402" h="10408" extrusionOk="0">
                  <a:moveTo>
                    <a:pt x="2017" y="0"/>
                  </a:moveTo>
                  <a:lnTo>
                    <a:pt x="1291" y="6616"/>
                  </a:lnTo>
                  <a:cubicBezTo>
                    <a:pt x="1049" y="7906"/>
                    <a:pt x="565" y="9197"/>
                    <a:pt x="0" y="10407"/>
                  </a:cubicBezTo>
                  <a:lnTo>
                    <a:pt x="81" y="10246"/>
                  </a:lnTo>
                  <a:lnTo>
                    <a:pt x="38327" y="10246"/>
                  </a:lnTo>
                  <a:cubicBezTo>
                    <a:pt x="37794" y="9083"/>
                    <a:pt x="37342" y="7849"/>
                    <a:pt x="37111" y="6616"/>
                  </a:cubicBezTo>
                  <a:lnTo>
                    <a:pt x="36465" y="565"/>
                  </a:lnTo>
                  <a:cubicBezTo>
                    <a:pt x="32270" y="3066"/>
                    <a:pt x="27591" y="4679"/>
                    <a:pt x="22670" y="5244"/>
                  </a:cubicBezTo>
                  <a:cubicBezTo>
                    <a:pt x="21500" y="5345"/>
                    <a:pt x="20331" y="5395"/>
                    <a:pt x="19163" y="5395"/>
                  </a:cubicBezTo>
                  <a:cubicBezTo>
                    <a:pt x="15661" y="5395"/>
                    <a:pt x="12182" y="4942"/>
                    <a:pt x="8794" y="4034"/>
                  </a:cubicBezTo>
                  <a:cubicBezTo>
                    <a:pt x="6777" y="3631"/>
                    <a:pt x="4841" y="2905"/>
                    <a:pt x="2985" y="1936"/>
                  </a:cubicBezTo>
                  <a:cubicBezTo>
                    <a:pt x="2824" y="1856"/>
                    <a:pt x="2743" y="1694"/>
                    <a:pt x="2582" y="1533"/>
                  </a:cubicBezTo>
                  <a:cubicBezTo>
                    <a:pt x="2421" y="1372"/>
                    <a:pt x="2098" y="1049"/>
                    <a:pt x="1937" y="807"/>
                  </a:cubicBezTo>
                  <a:lnTo>
                    <a:pt x="2017" y="0"/>
                  </a:lnTo>
                  <a:close/>
                  <a:moveTo>
                    <a:pt x="38327" y="10246"/>
                  </a:moveTo>
                  <a:cubicBezTo>
                    <a:pt x="38352" y="10300"/>
                    <a:pt x="38377" y="10354"/>
                    <a:pt x="38402" y="10407"/>
                  </a:cubicBezTo>
                  <a:cubicBezTo>
                    <a:pt x="38402" y="10327"/>
                    <a:pt x="38402" y="10246"/>
                    <a:pt x="38402" y="10246"/>
                  </a:cubicBez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32;p3">
              <a:extLst>
                <a:ext uri="{FF2B5EF4-FFF2-40B4-BE49-F238E27FC236}">
                  <a16:creationId xmlns:a16="http://schemas.microsoft.com/office/drawing/2014/main" id="{F1C02247-C003-7DC6-1C5A-F4EE19420F08}"/>
                </a:ext>
              </a:extLst>
            </p:cNvPr>
            <p:cNvSpPr/>
            <p:nvPr/>
          </p:nvSpPr>
          <p:spPr>
            <a:xfrm>
              <a:off x="6482526" y="4213697"/>
              <a:ext cx="9360" cy="9360"/>
            </a:xfrm>
            <a:custGeom>
              <a:avLst/>
              <a:gdLst/>
              <a:ahLst/>
              <a:cxnLst/>
              <a:rect l="l" t="t" r="r" b="b"/>
              <a:pathLst>
                <a:path w="324" h="324" extrusionOk="0">
                  <a:moveTo>
                    <a:pt x="324" y="324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133;p3">
              <a:extLst>
                <a:ext uri="{FF2B5EF4-FFF2-40B4-BE49-F238E27FC236}">
                  <a16:creationId xmlns:a16="http://schemas.microsoft.com/office/drawing/2014/main" id="{B8FF13BA-01C1-62C7-7F20-68026C8C9267}"/>
                </a:ext>
              </a:extLst>
            </p:cNvPr>
            <p:cNvSpPr/>
            <p:nvPr/>
          </p:nvSpPr>
          <p:spPr>
            <a:xfrm>
              <a:off x="5184353" y="4213697"/>
              <a:ext cx="9331" cy="9360"/>
            </a:xfrm>
            <a:custGeom>
              <a:avLst/>
              <a:gdLst/>
              <a:ahLst/>
              <a:cxnLst/>
              <a:rect l="l" t="t" r="r" b="b"/>
              <a:pathLst>
                <a:path w="323" h="324" extrusionOk="0">
                  <a:moveTo>
                    <a:pt x="323" y="1"/>
                  </a:moveTo>
                  <a:lnTo>
                    <a:pt x="0" y="324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134;p3">
              <a:extLst>
                <a:ext uri="{FF2B5EF4-FFF2-40B4-BE49-F238E27FC236}">
                  <a16:creationId xmlns:a16="http://schemas.microsoft.com/office/drawing/2014/main" id="{200315E8-77CF-2495-F2AC-D2666F7D20DF}"/>
                </a:ext>
              </a:extLst>
            </p:cNvPr>
            <p:cNvSpPr/>
            <p:nvPr/>
          </p:nvSpPr>
          <p:spPr>
            <a:xfrm>
              <a:off x="5016531" y="4343477"/>
              <a:ext cx="1645401" cy="63096"/>
            </a:xfrm>
            <a:custGeom>
              <a:avLst/>
              <a:gdLst/>
              <a:ahLst/>
              <a:cxnLst/>
              <a:rect l="l" t="t" r="r" b="b"/>
              <a:pathLst>
                <a:path w="56954" h="2184" extrusionOk="0">
                  <a:moveTo>
                    <a:pt x="404" y="0"/>
                  </a:moveTo>
                  <a:cubicBezTo>
                    <a:pt x="162" y="161"/>
                    <a:pt x="81" y="323"/>
                    <a:pt x="1" y="565"/>
                  </a:cubicBezTo>
                  <a:cubicBezTo>
                    <a:pt x="1" y="645"/>
                    <a:pt x="1" y="726"/>
                    <a:pt x="1" y="887"/>
                  </a:cubicBezTo>
                  <a:cubicBezTo>
                    <a:pt x="81" y="1614"/>
                    <a:pt x="727" y="2178"/>
                    <a:pt x="1533" y="2178"/>
                  </a:cubicBezTo>
                  <a:lnTo>
                    <a:pt x="55424" y="2178"/>
                  </a:lnTo>
                  <a:cubicBezTo>
                    <a:pt x="55465" y="2182"/>
                    <a:pt x="55506" y="2184"/>
                    <a:pt x="55546" y="2184"/>
                  </a:cubicBezTo>
                  <a:cubicBezTo>
                    <a:pt x="56370" y="2184"/>
                    <a:pt x="56953" y="1411"/>
                    <a:pt x="56876" y="565"/>
                  </a:cubicBezTo>
                  <a:cubicBezTo>
                    <a:pt x="56796" y="323"/>
                    <a:pt x="56634" y="161"/>
                    <a:pt x="56473" y="0"/>
                  </a:cubicBezTo>
                  <a:close/>
                </a:path>
              </a:pathLst>
            </a:custGeom>
            <a:solidFill>
              <a:srgbClr val="818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135;p3">
              <a:extLst>
                <a:ext uri="{FF2B5EF4-FFF2-40B4-BE49-F238E27FC236}">
                  <a16:creationId xmlns:a16="http://schemas.microsoft.com/office/drawing/2014/main" id="{BD0CC72D-56B6-EF0D-6009-0B95E74895AC}"/>
                </a:ext>
              </a:extLst>
            </p:cNvPr>
            <p:cNvSpPr/>
            <p:nvPr/>
          </p:nvSpPr>
          <p:spPr>
            <a:xfrm>
              <a:off x="5230953" y="785292"/>
              <a:ext cx="3022934" cy="3160162"/>
            </a:xfrm>
            <a:custGeom>
              <a:avLst/>
              <a:gdLst/>
              <a:ahLst/>
              <a:cxnLst/>
              <a:rect l="l" t="t" r="r" b="b"/>
              <a:pathLst>
                <a:path w="104636" h="109386" extrusionOk="0">
                  <a:moveTo>
                    <a:pt x="103990" y="0"/>
                  </a:moveTo>
                  <a:lnTo>
                    <a:pt x="103264" y="726"/>
                  </a:lnTo>
                  <a:cubicBezTo>
                    <a:pt x="103506" y="1130"/>
                    <a:pt x="103668" y="1694"/>
                    <a:pt x="103668" y="2178"/>
                  </a:cubicBezTo>
                  <a:lnTo>
                    <a:pt x="103668" y="100036"/>
                  </a:lnTo>
                  <a:cubicBezTo>
                    <a:pt x="103668" y="101730"/>
                    <a:pt x="102296" y="103102"/>
                    <a:pt x="100602" y="103102"/>
                  </a:cubicBezTo>
                  <a:lnTo>
                    <a:pt x="969" y="103102"/>
                  </a:lnTo>
                  <a:lnTo>
                    <a:pt x="1" y="103989"/>
                  </a:lnTo>
                  <a:lnTo>
                    <a:pt x="3792" y="103989"/>
                  </a:lnTo>
                  <a:lnTo>
                    <a:pt x="3712" y="104796"/>
                  </a:lnTo>
                  <a:cubicBezTo>
                    <a:pt x="3873" y="105038"/>
                    <a:pt x="4115" y="105280"/>
                    <a:pt x="4357" y="105522"/>
                  </a:cubicBezTo>
                  <a:lnTo>
                    <a:pt x="4760" y="106006"/>
                  </a:lnTo>
                  <a:cubicBezTo>
                    <a:pt x="6616" y="106894"/>
                    <a:pt x="8552" y="107620"/>
                    <a:pt x="10569" y="108104"/>
                  </a:cubicBezTo>
                  <a:cubicBezTo>
                    <a:pt x="13943" y="108947"/>
                    <a:pt x="17407" y="109386"/>
                    <a:pt x="20893" y="109386"/>
                  </a:cubicBezTo>
                  <a:cubicBezTo>
                    <a:pt x="22076" y="109386"/>
                    <a:pt x="23260" y="109335"/>
                    <a:pt x="24445" y="109233"/>
                  </a:cubicBezTo>
                  <a:cubicBezTo>
                    <a:pt x="29366" y="108668"/>
                    <a:pt x="34045" y="107136"/>
                    <a:pt x="38321" y="104635"/>
                  </a:cubicBezTo>
                  <a:lnTo>
                    <a:pt x="38240" y="103989"/>
                  </a:lnTo>
                  <a:lnTo>
                    <a:pt x="100602" y="103989"/>
                  </a:lnTo>
                  <a:cubicBezTo>
                    <a:pt x="102780" y="103989"/>
                    <a:pt x="104636" y="102214"/>
                    <a:pt x="104636" y="99956"/>
                  </a:cubicBezTo>
                  <a:lnTo>
                    <a:pt x="104636" y="2178"/>
                  </a:lnTo>
                  <a:cubicBezTo>
                    <a:pt x="104636" y="1372"/>
                    <a:pt x="104394" y="646"/>
                    <a:pt x="103990" y="0"/>
                  </a:cubicBezTo>
                  <a:close/>
                </a:path>
              </a:pathLst>
            </a:custGeom>
            <a:gradFill>
              <a:gsLst>
                <a:gs pos="0">
                  <a:srgbClr val="A0A0A0"/>
                </a:gs>
                <a:gs pos="12000">
                  <a:srgbClr val="919192"/>
                </a:gs>
                <a:gs pos="100000">
                  <a:srgbClr val="818284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136;p3">
              <a:extLst>
                <a:ext uri="{FF2B5EF4-FFF2-40B4-BE49-F238E27FC236}">
                  <a16:creationId xmlns:a16="http://schemas.microsoft.com/office/drawing/2014/main" id="{48DB2C06-541D-162D-3FD0-37098A4910B6}"/>
                </a:ext>
              </a:extLst>
            </p:cNvPr>
            <p:cNvSpPr/>
            <p:nvPr/>
          </p:nvSpPr>
          <p:spPr>
            <a:xfrm>
              <a:off x="5258919" y="803926"/>
              <a:ext cx="2967003" cy="2959983"/>
            </a:xfrm>
            <a:custGeom>
              <a:avLst/>
              <a:gdLst/>
              <a:ahLst/>
              <a:cxnLst/>
              <a:rect l="l" t="t" r="r" b="b"/>
              <a:pathLst>
                <a:path w="102700" h="102457" extrusionOk="0">
                  <a:moveTo>
                    <a:pt x="102377" y="1"/>
                  </a:moveTo>
                  <a:lnTo>
                    <a:pt x="98101" y="4276"/>
                  </a:lnTo>
                  <a:lnTo>
                    <a:pt x="98101" y="97858"/>
                  </a:lnTo>
                  <a:lnTo>
                    <a:pt x="4519" y="97858"/>
                  </a:lnTo>
                  <a:lnTo>
                    <a:pt x="1" y="102457"/>
                  </a:lnTo>
                  <a:lnTo>
                    <a:pt x="99634" y="102457"/>
                  </a:lnTo>
                  <a:cubicBezTo>
                    <a:pt x="101328" y="102457"/>
                    <a:pt x="102700" y="101005"/>
                    <a:pt x="102700" y="99311"/>
                  </a:cubicBezTo>
                  <a:lnTo>
                    <a:pt x="102700" y="1533"/>
                  </a:lnTo>
                  <a:cubicBezTo>
                    <a:pt x="102700" y="969"/>
                    <a:pt x="102619" y="485"/>
                    <a:pt x="1023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137;p3">
              <a:extLst>
                <a:ext uri="{FF2B5EF4-FFF2-40B4-BE49-F238E27FC236}">
                  <a16:creationId xmlns:a16="http://schemas.microsoft.com/office/drawing/2014/main" id="{3DD0304C-F878-B19F-CB06-8C57E2672256}"/>
                </a:ext>
              </a:extLst>
            </p:cNvPr>
            <p:cNvSpPr/>
            <p:nvPr/>
          </p:nvSpPr>
          <p:spPr>
            <a:xfrm>
              <a:off x="3422350" y="731675"/>
              <a:ext cx="4812901" cy="3057819"/>
            </a:xfrm>
            <a:custGeom>
              <a:avLst/>
              <a:gdLst/>
              <a:ahLst/>
              <a:cxnLst/>
              <a:rect l="l" t="t" r="r" b="b"/>
              <a:pathLst>
                <a:path w="166594" h="105926" extrusionOk="0">
                  <a:moveTo>
                    <a:pt x="4034" y="1"/>
                  </a:moveTo>
                  <a:cubicBezTo>
                    <a:pt x="1775" y="1"/>
                    <a:pt x="0" y="1856"/>
                    <a:pt x="0" y="4034"/>
                  </a:cubicBezTo>
                  <a:lnTo>
                    <a:pt x="0" y="101892"/>
                  </a:lnTo>
                  <a:cubicBezTo>
                    <a:pt x="0" y="104070"/>
                    <a:pt x="1775" y="105926"/>
                    <a:pt x="4034" y="105926"/>
                  </a:cubicBezTo>
                  <a:lnTo>
                    <a:pt x="62604" y="105926"/>
                  </a:lnTo>
                  <a:lnTo>
                    <a:pt x="63491" y="105039"/>
                  </a:lnTo>
                  <a:lnTo>
                    <a:pt x="4034" y="104958"/>
                  </a:lnTo>
                  <a:cubicBezTo>
                    <a:pt x="2340" y="104958"/>
                    <a:pt x="968" y="103506"/>
                    <a:pt x="968" y="101812"/>
                  </a:cubicBezTo>
                  <a:lnTo>
                    <a:pt x="968" y="4034"/>
                  </a:lnTo>
                  <a:cubicBezTo>
                    <a:pt x="968" y="2340"/>
                    <a:pt x="2340" y="969"/>
                    <a:pt x="4034" y="969"/>
                  </a:cubicBezTo>
                  <a:lnTo>
                    <a:pt x="163205" y="969"/>
                  </a:lnTo>
                  <a:cubicBezTo>
                    <a:pt x="164334" y="969"/>
                    <a:pt x="165383" y="1534"/>
                    <a:pt x="165867" y="2582"/>
                  </a:cubicBezTo>
                  <a:lnTo>
                    <a:pt x="166593" y="1856"/>
                  </a:lnTo>
                  <a:cubicBezTo>
                    <a:pt x="165787" y="727"/>
                    <a:pt x="164577" y="1"/>
                    <a:pt x="16320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138;p3">
              <a:extLst>
                <a:ext uri="{FF2B5EF4-FFF2-40B4-BE49-F238E27FC236}">
                  <a16:creationId xmlns:a16="http://schemas.microsoft.com/office/drawing/2014/main" id="{B478E7B8-CD6C-0343-0AFA-3C20D4C9089F}"/>
                </a:ext>
              </a:extLst>
            </p:cNvPr>
            <p:cNvSpPr/>
            <p:nvPr/>
          </p:nvSpPr>
          <p:spPr>
            <a:xfrm>
              <a:off x="8071400" y="760800"/>
              <a:ext cx="153000" cy="153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139;p3">
              <a:extLst>
                <a:ext uri="{FF2B5EF4-FFF2-40B4-BE49-F238E27FC236}">
                  <a16:creationId xmlns:a16="http://schemas.microsoft.com/office/drawing/2014/main" id="{A3B8F7DD-4104-976C-2BFA-5E4E2699BE2D}"/>
                </a:ext>
              </a:extLst>
            </p:cNvPr>
            <p:cNvSpPr/>
            <p:nvPr/>
          </p:nvSpPr>
          <p:spPr>
            <a:xfrm>
              <a:off x="3447978" y="759551"/>
              <a:ext cx="4766301" cy="3004358"/>
            </a:xfrm>
            <a:custGeom>
              <a:avLst/>
              <a:gdLst/>
              <a:ahLst/>
              <a:cxnLst/>
              <a:rect l="l" t="t" r="r" b="b"/>
              <a:pathLst>
                <a:path w="164981" h="103993" extrusionOk="0">
                  <a:moveTo>
                    <a:pt x="82691" y="1273"/>
                  </a:moveTo>
                  <a:cubicBezTo>
                    <a:pt x="83178" y="1273"/>
                    <a:pt x="83660" y="1635"/>
                    <a:pt x="83660" y="2182"/>
                  </a:cubicBezTo>
                  <a:cubicBezTo>
                    <a:pt x="83660" y="2666"/>
                    <a:pt x="83257" y="3150"/>
                    <a:pt x="82692" y="3150"/>
                  </a:cubicBezTo>
                  <a:cubicBezTo>
                    <a:pt x="81885" y="3069"/>
                    <a:pt x="81482" y="2101"/>
                    <a:pt x="82047" y="1537"/>
                  </a:cubicBezTo>
                  <a:cubicBezTo>
                    <a:pt x="82228" y="1355"/>
                    <a:pt x="82460" y="1273"/>
                    <a:pt x="82691" y="1273"/>
                  </a:cubicBezTo>
                  <a:close/>
                  <a:moveTo>
                    <a:pt x="3012" y="1"/>
                  </a:moveTo>
                  <a:cubicBezTo>
                    <a:pt x="1376" y="1"/>
                    <a:pt x="0" y="1420"/>
                    <a:pt x="0" y="3069"/>
                  </a:cubicBezTo>
                  <a:lnTo>
                    <a:pt x="0" y="100927"/>
                  </a:lnTo>
                  <a:cubicBezTo>
                    <a:pt x="81" y="102621"/>
                    <a:pt x="1453" y="103993"/>
                    <a:pt x="3147" y="103993"/>
                  </a:cubicBezTo>
                  <a:lnTo>
                    <a:pt x="62685" y="103993"/>
                  </a:lnTo>
                  <a:lnTo>
                    <a:pt x="67203" y="99394"/>
                  </a:lnTo>
                  <a:lnTo>
                    <a:pt x="4599" y="99394"/>
                  </a:lnTo>
                  <a:lnTo>
                    <a:pt x="4599" y="4602"/>
                  </a:lnTo>
                  <a:lnTo>
                    <a:pt x="160785" y="4602"/>
                  </a:lnTo>
                  <a:lnTo>
                    <a:pt x="160785" y="5812"/>
                  </a:lnTo>
                  <a:lnTo>
                    <a:pt x="164980" y="1617"/>
                  </a:lnTo>
                  <a:cubicBezTo>
                    <a:pt x="164496" y="649"/>
                    <a:pt x="163447" y="4"/>
                    <a:pt x="162318" y="4"/>
                  </a:cubicBezTo>
                  <a:lnTo>
                    <a:pt x="3147" y="4"/>
                  </a:lnTo>
                  <a:cubicBezTo>
                    <a:pt x="3102" y="2"/>
                    <a:pt x="3057" y="1"/>
                    <a:pt x="3012" y="1"/>
                  </a:cubicBezTo>
                  <a:close/>
                </a:path>
              </a:pathLst>
            </a:custGeom>
            <a:solidFill>
              <a:srgbClr val="20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140;p3">
              <a:extLst>
                <a:ext uri="{FF2B5EF4-FFF2-40B4-BE49-F238E27FC236}">
                  <a16:creationId xmlns:a16="http://schemas.microsoft.com/office/drawing/2014/main" id="{DAB8E12F-9ABB-3C3E-C7DF-05D149980C6C}"/>
                </a:ext>
              </a:extLst>
            </p:cNvPr>
            <p:cNvSpPr/>
            <p:nvPr/>
          </p:nvSpPr>
          <p:spPr>
            <a:xfrm>
              <a:off x="5801964" y="796934"/>
              <a:ext cx="62980" cy="51915"/>
            </a:xfrm>
            <a:custGeom>
              <a:avLst/>
              <a:gdLst/>
              <a:ahLst/>
              <a:cxnLst/>
              <a:rect l="l" t="t" r="r" b="b"/>
              <a:pathLst>
                <a:path w="2180" h="1797" extrusionOk="0">
                  <a:moveTo>
                    <a:pt x="1256" y="171"/>
                  </a:moveTo>
                  <a:cubicBezTo>
                    <a:pt x="1614" y="171"/>
                    <a:pt x="1937" y="458"/>
                    <a:pt x="1937" y="888"/>
                  </a:cubicBezTo>
                  <a:cubicBezTo>
                    <a:pt x="1937" y="1291"/>
                    <a:pt x="1614" y="1614"/>
                    <a:pt x="1211" y="1614"/>
                  </a:cubicBezTo>
                  <a:cubicBezTo>
                    <a:pt x="566" y="1614"/>
                    <a:pt x="324" y="807"/>
                    <a:pt x="727" y="404"/>
                  </a:cubicBezTo>
                  <a:cubicBezTo>
                    <a:pt x="888" y="243"/>
                    <a:pt x="1077" y="171"/>
                    <a:pt x="1256" y="171"/>
                  </a:cubicBezTo>
                  <a:close/>
                  <a:moveTo>
                    <a:pt x="1211" y="1"/>
                  </a:moveTo>
                  <a:cubicBezTo>
                    <a:pt x="404" y="1"/>
                    <a:pt x="1" y="969"/>
                    <a:pt x="566" y="1533"/>
                  </a:cubicBezTo>
                  <a:cubicBezTo>
                    <a:pt x="747" y="1715"/>
                    <a:pt x="979" y="1797"/>
                    <a:pt x="1210" y="1797"/>
                  </a:cubicBezTo>
                  <a:cubicBezTo>
                    <a:pt x="1697" y="1797"/>
                    <a:pt x="2179" y="1435"/>
                    <a:pt x="2179" y="888"/>
                  </a:cubicBezTo>
                  <a:cubicBezTo>
                    <a:pt x="2179" y="404"/>
                    <a:pt x="1776" y="1"/>
                    <a:pt x="12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141;p3">
              <a:extLst>
                <a:ext uri="{FF2B5EF4-FFF2-40B4-BE49-F238E27FC236}">
                  <a16:creationId xmlns:a16="http://schemas.microsoft.com/office/drawing/2014/main" id="{6BA2F599-412E-2D38-153B-C096AC84A621}"/>
                </a:ext>
              </a:extLst>
            </p:cNvPr>
            <p:cNvSpPr/>
            <p:nvPr/>
          </p:nvSpPr>
          <p:spPr>
            <a:xfrm>
              <a:off x="5818287" y="801615"/>
              <a:ext cx="39666" cy="41977"/>
            </a:xfrm>
            <a:custGeom>
              <a:avLst/>
              <a:gdLst/>
              <a:ahLst/>
              <a:cxnLst/>
              <a:rect l="l" t="t" r="r" b="b"/>
              <a:pathLst>
                <a:path w="1373" h="1453" extrusionOk="0">
                  <a:moveTo>
                    <a:pt x="646" y="0"/>
                  </a:moveTo>
                  <a:cubicBezTo>
                    <a:pt x="243" y="0"/>
                    <a:pt x="1" y="323"/>
                    <a:pt x="1" y="726"/>
                  </a:cubicBezTo>
                  <a:cubicBezTo>
                    <a:pt x="1" y="1129"/>
                    <a:pt x="243" y="1452"/>
                    <a:pt x="646" y="1452"/>
                  </a:cubicBezTo>
                  <a:cubicBezTo>
                    <a:pt x="1049" y="1452"/>
                    <a:pt x="1372" y="1129"/>
                    <a:pt x="1372" y="726"/>
                  </a:cubicBezTo>
                  <a:cubicBezTo>
                    <a:pt x="1372" y="323"/>
                    <a:pt x="1049" y="0"/>
                    <a:pt x="646" y="0"/>
                  </a:cubicBezTo>
                  <a:close/>
                </a:path>
              </a:pathLst>
            </a:custGeom>
            <a:solidFill>
              <a:srgbClr val="20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142;p3">
              <a:extLst>
                <a:ext uri="{FF2B5EF4-FFF2-40B4-BE49-F238E27FC236}">
                  <a16:creationId xmlns:a16="http://schemas.microsoft.com/office/drawing/2014/main" id="{CB0AE0FE-3CF0-2974-51E0-98E0754F7371}"/>
                </a:ext>
              </a:extLst>
            </p:cNvPr>
            <p:cNvSpPr/>
            <p:nvPr/>
          </p:nvSpPr>
          <p:spPr>
            <a:xfrm>
              <a:off x="5338300" y="3789525"/>
              <a:ext cx="1000500" cy="185400"/>
            </a:xfrm>
            <a:prstGeom prst="rect">
              <a:avLst/>
            </a:prstGeom>
            <a:gradFill>
              <a:gsLst>
                <a:gs pos="0">
                  <a:srgbClr val="A0A0A0"/>
                </a:gs>
                <a:gs pos="36000">
                  <a:srgbClr val="919192"/>
                </a:gs>
                <a:gs pos="100000">
                  <a:srgbClr val="818284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C8B741D4-82DF-B058-4103-A3E4A7DC4E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4878" y="2300276"/>
            <a:ext cx="43" cy="24"/>
          </a:xfrm>
          <a:prstGeom prst="rect">
            <a:avLst/>
          </a:prstGeom>
        </p:spPr>
      </p:pic>
      <p:pic>
        <p:nvPicPr>
          <p:cNvPr id="7" name="Google Shape;210;p8" descr="Imagen que contiene Forma&#10;&#10;Descripción generada automáticamente">
            <a:extLst>
              <a:ext uri="{FF2B5EF4-FFF2-40B4-BE49-F238E27FC236}">
                <a16:creationId xmlns:a16="http://schemas.microsoft.com/office/drawing/2014/main" id="{7887A6C4-647F-5F4F-2E98-90C4972E2AE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73910" y="4056848"/>
            <a:ext cx="772202" cy="323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1DB7B00-3636-777C-6EFC-9D9DE5B30D7F}"/>
              </a:ext>
            </a:extLst>
          </p:cNvPr>
          <p:cNvSpPr/>
          <p:nvPr/>
        </p:nvSpPr>
        <p:spPr>
          <a:xfrm>
            <a:off x="2053481" y="1479003"/>
            <a:ext cx="1102505" cy="234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7913F26-F2AC-4F72-5883-EDF7F616A174}"/>
              </a:ext>
            </a:extLst>
          </p:cNvPr>
          <p:cNvSpPr txBox="1"/>
          <p:nvPr/>
        </p:nvSpPr>
        <p:spPr>
          <a:xfrm>
            <a:off x="669196" y="403275"/>
            <a:ext cx="4020905" cy="56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  <a:defRPr sz="2400" b="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algn="l"/>
            <a:r>
              <a:rPr lang="es-MX" sz="1800" dirty="0"/>
              <a:t>Nuevas funcionalidades CPAT</a:t>
            </a:r>
            <a:endParaRPr lang="es-CL" sz="1400" b="0" dirty="0"/>
          </a:p>
        </p:txBody>
      </p:sp>
      <p:sp>
        <p:nvSpPr>
          <p:cNvPr id="2" name="Google Shape;192;p6">
            <a:extLst>
              <a:ext uri="{FF2B5EF4-FFF2-40B4-BE49-F238E27FC236}">
                <a16:creationId xmlns:a16="http://schemas.microsoft.com/office/drawing/2014/main" id="{6EA254AB-069A-B93B-4788-6DBDF6166D7C}"/>
              </a:ext>
            </a:extLst>
          </p:cNvPr>
          <p:cNvSpPr txBox="1">
            <a:spLocks/>
          </p:cNvSpPr>
          <p:nvPr/>
        </p:nvSpPr>
        <p:spPr>
          <a:xfrm>
            <a:off x="669196" y="1027411"/>
            <a:ext cx="6750280" cy="1080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228600" algn="just">
              <a:buSzPts val="1400"/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chemeClr val="tx1"/>
                </a:solidFill>
                <a:latin typeface="Ubuntu Light"/>
                <a:sym typeface="Ubuntu Light"/>
              </a:rPr>
              <a:t>Visualización de registros históricos (Nacionales y Regionales)</a:t>
            </a:r>
          </a:p>
          <a:p>
            <a:pPr marL="228600" indent="-228600" algn="just">
              <a:buSzPts val="1400"/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chemeClr val="tx1"/>
                </a:solidFill>
                <a:latin typeface="Ubuntu Light"/>
                <a:sym typeface="Ubuntu Light"/>
              </a:rPr>
              <a:t>Descarga y visualización del catálogo oficial subido a la plataforma de GobDigital</a:t>
            </a:r>
          </a:p>
          <a:p>
            <a:pPr marL="228600" indent="-228600" algn="just">
              <a:buSzPts val="1400"/>
              <a:buFont typeface="Arial" panose="020B0604020202020204" pitchFamily="34" charset="0"/>
              <a:buChar char="•"/>
            </a:pPr>
            <a:endParaRPr lang="es-MX" sz="1200" dirty="0">
              <a:solidFill>
                <a:schemeClr val="tx1"/>
              </a:solidFill>
              <a:latin typeface="Ubuntu Light"/>
              <a:sym typeface="Ubuntu Light"/>
            </a:endParaRPr>
          </a:p>
          <a:p>
            <a:pPr algn="just">
              <a:buSzPts val="1400"/>
            </a:pPr>
            <a:endParaRPr lang="es-MX" sz="1200" dirty="0">
              <a:solidFill>
                <a:schemeClr val="tx1"/>
              </a:solidFill>
              <a:latin typeface="Ubuntu Light"/>
              <a:sym typeface="Ubuntu Light"/>
            </a:endParaRPr>
          </a:p>
        </p:txBody>
      </p:sp>
    </p:spTree>
    <p:extLst>
      <p:ext uri="{BB962C8B-B14F-4D97-AF65-F5344CB8AC3E}">
        <p14:creationId xmlns:p14="http://schemas.microsoft.com/office/powerpoint/2010/main" val="294901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FF14-35F0-B851-F108-C7D46A4F3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Diagrama&#10;&#10;Descripción generada automáticamente">
            <a:extLst>
              <a:ext uri="{FF2B5EF4-FFF2-40B4-BE49-F238E27FC236}">
                <a16:creationId xmlns:a16="http://schemas.microsoft.com/office/drawing/2014/main" id="{E47319F1-2E5F-795E-54A9-82282361C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163" y="1266830"/>
            <a:ext cx="4071624" cy="352798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8B741D4-82DF-B058-4103-A3E4A7DC4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878" y="2300276"/>
            <a:ext cx="43" cy="24"/>
          </a:xfrm>
          <a:prstGeom prst="rect">
            <a:avLst/>
          </a:prstGeom>
        </p:spPr>
      </p:pic>
      <p:pic>
        <p:nvPicPr>
          <p:cNvPr id="7" name="Google Shape;210;p8" descr="Imagen que contiene Forma&#10;&#10;Descripción generada automáticamente">
            <a:extLst>
              <a:ext uri="{FF2B5EF4-FFF2-40B4-BE49-F238E27FC236}">
                <a16:creationId xmlns:a16="http://schemas.microsoft.com/office/drawing/2014/main" id="{7887A6C4-647F-5F4F-2E98-90C4972E2A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73910" y="4387925"/>
            <a:ext cx="772202" cy="323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1DB7B00-3636-777C-6EFC-9D9DE5B30D7F}"/>
              </a:ext>
            </a:extLst>
          </p:cNvPr>
          <p:cNvSpPr/>
          <p:nvPr/>
        </p:nvSpPr>
        <p:spPr>
          <a:xfrm>
            <a:off x="2053481" y="1479003"/>
            <a:ext cx="1102505" cy="234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7913F26-F2AC-4F72-5883-EDF7F616A174}"/>
              </a:ext>
            </a:extLst>
          </p:cNvPr>
          <p:cNvSpPr txBox="1"/>
          <p:nvPr/>
        </p:nvSpPr>
        <p:spPr>
          <a:xfrm>
            <a:off x="669196" y="403275"/>
            <a:ext cx="7382983" cy="79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  <a:defRPr sz="2400" b="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algn="l"/>
            <a:r>
              <a:rPr lang="es-MX" sz="1800" dirty="0" err="1"/>
              <a:t>Visibilización</a:t>
            </a:r>
            <a:r>
              <a:rPr lang="es-MX" sz="1800" dirty="0"/>
              <a:t> de los territorios</a:t>
            </a:r>
            <a:endParaRPr lang="es-CL" sz="1400" b="0" dirty="0"/>
          </a:p>
        </p:txBody>
      </p:sp>
    </p:spTree>
    <p:extLst>
      <p:ext uri="{BB962C8B-B14F-4D97-AF65-F5344CB8AC3E}">
        <p14:creationId xmlns:p14="http://schemas.microsoft.com/office/powerpoint/2010/main" val="339468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FF14-35F0-B851-F108-C7D46A4F3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B741D4-82DF-B058-4103-A3E4A7DC4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878" y="2300276"/>
            <a:ext cx="43" cy="24"/>
          </a:xfrm>
          <a:prstGeom prst="rect">
            <a:avLst/>
          </a:prstGeom>
        </p:spPr>
      </p:pic>
      <p:pic>
        <p:nvPicPr>
          <p:cNvPr id="7" name="Google Shape;210;p8" descr="Imagen que contiene Forma&#10;&#10;Descripción generada automáticamente">
            <a:extLst>
              <a:ext uri="{FF2B5EF4-FFF2-40B4-BE49-F238E27FC236}">
                <a16:creationId xmlns:a16="http://schemas.microsoft.com/office/drawing/2014/main" id="{7887A6C4-647F-5F4F-2E98-90C4972E2A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3910" y="4387925"/>
            <a:ext cx="772202" cy="32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87913F26-F2AC-4F72-5883-EDF7F616A174}"/>
              </a:ext>
            </a:extLst>
          </p:cNvPr>
          <p:cNvSpPr txBox="1"/>
          <p:nvPr/>
        </p:nvSpPr>
        <p:spPr>
          <a:xfrm>
            <a:off x="648256" y="1235191"/>
            <a:ext cx="7429025" cy="56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  <a:defRPr sz="2400" b="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algn="l"/>
            <a:r>
              <a:rPr lang="es-MX" sz="3200" dirty="0"/>
              <a:t>Cómo…</a:t>
            </a:r>
            <a:endParaRPr lang="es-CL" sz="3200" b="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1E5F955-CA64-7D98-7D7A-3F592F43F579}"/>
              </a:ext>
            </a:extLst>
          </p:cNvPr>
          <p:cNvSpPr txBox="1"/>
          <p:nvPr/>
        </p:nvSpPr>
        <p:spPr>
          <a:xfrm>
            <a:off x="1898602" y="1989344"/>
            <a:ext cx="5046650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Reforzando y construyendo confianzas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Formalidad (resolución y verificadores)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/>
              <a:t>Motivación</a:t>
            </a:r>
          </a:p>
        </p:txBody>
      </p:sp>
    </p:spTree>
    <p:extLst>
      <p:ext uri="{BB962C8B-B14F-4D97-AF65-F5344CB8AC3E}">
        <p14:creationId xmlns:p14="http://schemas.microsoft.com/office/powerpoint/2010/main" val="329288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FF14-35F0-B851-F108-C7D46A4F3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Texto, Pizarra&#10;&#10;Descripción generada automáticamente">
            <a:extLst>
              <a:ext uri="{FF2B5EF4-FFF2-40B4-BE49-F238E27FC236}">
                <a16:creationId xmlns:a16="http://schemas.microsoft.com/office/drawing/2014/main" id="{4255A150-EFED-810C-9632-856A30F6B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8046" y="1156021"/>
            <a:ext cx="4247188" cy="283145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8B741D4-82DF-B058-4103-A3E4A7DC4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878" y="2300276"/>
            <a:ext cx="43" cy="24"/>
          </a:xfrm>
          <a:prstGeom prst="rect">
            <a:avLst/>
          </a:prstGeom>
        </p:spPr>
      </p:pic>
      <p:pic>
        <p:nvPicPr>
          <p:cNvPr id="7" name="Google Shape;210;p8" descr="Imagen que contiene Forma&#10;&#10;Descripción generada automáticamente">
            <a:extLst>
              <a:ext uri="{FF2B5EF4-FFF2-40B4-BE49-F238E27FC236}">
                <a16:creationId xmlns:a16="http://schemas.microsoft.com/office/drawing/2014/main" id="{7887A6C4-647F-5F4F-2E98-90C4972E2A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73910" y="4387925"/>
            <a:ext cx="772202" cy="323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1DB7B00-3636-777C-6EFC-9D9DE5B30D7F}"/>
              </a:ext>
            </a:extLst>
          </p:cNvPr>
          <p:cNvSpPr/>
          <p:nvPr/>
        </p:nvSpPr>
        <p:spPr>
          <a:xfrm>
            <a:off x="2053481" y="1479003"/>
            <a:ext cx="1102505" cy="234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7913F26-F2AC-4F72-5883-EDF7F616A174}"/>
              </a:ext>
            </a:extLst>
          </p:cNvPr>
          <p:cNvSpPr txBox="1"/>
          <p:nvPr/>
        </p:nvSpPr>
        <p:spPr>
          <a:xfrm>
            <a:off x="669196" y="403275"/>
            <a:ext cx="4020905" cy="56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  <a:defRPr sz="2400" b="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algn="ctr">
              <a:buClr>
                <a:schemeClr val="dk1"/>
              </a:buClr>
              <a:buSzPts val="4000"/>
              <a:buFont typeface="Arvo"/>
              <a:buNone/>
              <a:defRPr sz="40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algn="l"/>
            <a:r>
              <a:rPr lang="es-MX" sz="1800" dirty="0"/>
              <a:t>Estrategia CPAT 2024</a:t>
            </a:r>
            <a:endParaRPr lang="es-CL" sz="1800" dirty="0"/>
          </a:p>
        </p:txBody>
      </p:sp>
      <p:sp>
        <p:nvSpPr>
          <p:cNvPr id="2" name="Google Shape;192;p6">
            <a:extLst>
              <a:ext uri="{FF2B5EF4-FFF2-40B4-BE49-F238E27FC236}">
                <a16:creationId xmlns:a16="http://schemas.microsoft.com/office/drawing/2014/main" id="{6EA254AB-069A-B93B-4788-6DBDF6166D7C}"/>
              </a:ext>
            </a:extLst>
          </p:cNvPr>
          <p:cNvSpPr txBox="1">
            <a:spLocks/>
          </p:cNvSpPr>
          <p:nvPr/>
        </p:nvSpPr>
        <p:spPr>
          <a:xfrm>
            <a:off x="669196" y="1078249"/>
            <a:ext cx="3559927" cy="230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SzPts val="1400"/>
            </a:pPr>
            <a:r>
              <a:rPr lang="es-MX" sz="1000" b="1" dirty="0">
                <a:solidFill>
                  <a:schemeClr val="tx1"/>
                </a:solidFill>
                <a:latin typeface="Ubuntu" panose="020B0504030602030204" pitchFamily="34" charset="0"/>
                <a:sym typeface="Ubuntu Light"/>
              </a:rPr>
              <a:t>Próximos pasos MIDAS:</a:t>
            </a:r>
          </a:p>
          <a:p>
            <a:pPr marL="171450" indent="-171450" algn="just">
              <a:buSzPts val="1400"/>
              <a:buFont typeface="Arial" panose="020B0604020202020204" pitchFamily="34" charset="0"/>
              <a:buChar char="•"/>
            </a:pPr>
            <a:r>
              <a:rPr lang="es-MX" sz="1000" dirty="0">
                <a:solidFill>
                  <a:schemeClr val="tx1"/>
                </a:solidFill>
                <a:latin typeface="Ubuntu Light"/>
                <a:sym typeface="Ubuntu Light"/>
              </a:rPr>
              <a:t>Actualización de la plataforma CPAT en MIDAS</a:t>
            </a:r>
          </a:p>
          <a:p>
            <a:pPr marL="171450" indent="-171450" algn="just">
              <a:buSzPts val="1400"/>
              <a:buFont typeface="Arial" panose="020B0604020202020204" pitchFamily="34" charset="0"/>
              <a:buChar char="•"/>
            </a:pPr>
            <a:r>
              <a:rPr lang="es-MX" sz="1000" dirty="0">
                <a:solidFill>
                  <a:schemeClr val="tx1"/>
                </a:solidFill>
                <a:latin typeface="Ubuntu Light"/>
                <a:sym typeface="Ubuntu Light"/>
              </a:rPr>
              <a:t>Entrega de calendario de actividades 2024</a:t>
            </a:r>
          </a:p>
          <a:p>
            <a:pPr algn="just">
              <a:buSzPts val="1400"/>
            </a:pPr>
            <a:endParaRPr lang="es-MX" sz="1000" dirty="0">
              <a:solidFill>
                <a:schemeClr val="tx1"/>
              </a:solidFill>
              <a:latin typeface="Ubuntu Light"/>
              <a:sym typeface="Ubuntu Light"/>
            </a:endParaRPr>
          </a:p>
        </p:txBody>
      </p:sp>
      <p:sp>
        <p:nvSpPr>
          <p:cNvPr id="9" name="Google Shape;192;p6">
            <a:extLst>
              <a:ext uri="{FF2B5EF4-FFF2-40B4-BE49-F238E27FC236}">
                <a16:creationId xmlns:a16="http://schemas.microsoft.com/office/drawing/2014/main" id="{3D73FFA6-0731-233B-9E36-36296FD5ACDD}"/>
              </a:ext>
            </a:extLst>
          </p:cNvPr>
          <p:cNvSpPr txBox="1">
            <a:spLocks/>
          </p:cNvSpPr>
          <p:nvPr/>
        </p:nvSpPr>
        <p:spPr>
          <a:xfrm>
            <a:off x="669195" y="1958342"/>
            <a:ext cx="3559927" cy="230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SzPts val="1400"/>
            </a:pPr>
            <a:r>
              <a:rPr lang="es-MX" sz="1000" b="1" dirty="0">
                <a:solidFill>
                  <a:schemeClr val="tx1"/>
                </a:solidFill>
                <a:latin typeface="Ubuntu" panose="020B0504030602030204" pitchFamily="34" charset="0"/>
                <a:sym typeface="Ubuntu Light"/>
              </a:rPr>
              <a:t>Próximos pasos SEREMIS:</a:t>
            </a:r>
          </a:p>
          <a:p>
            <a:pPr marL="171450" indent="-171450" algn="just">
              <a:buSzPts val="1400"/>
              <a:buFont typeface="Arial" panose="020B0604020202020204" pitchFamily="34" charset="0"/>
              <a:buChar char="•"/>
            </a:pPr>
            <a:r>
              <a:rPr lang="es-MX" sz="1000" dirty="0">
                <a:solidFill>
                  <a:schemeClr val="tx1"/>
                </a:solidFill>
                <a:latin typeface="Ubuntu Light"/>
                <a:sym typeface="Ubuntu Light"/>
              </a:rPr>
              <a:t>Actualización de los equipos (Resolución de por medio)</a:t>
            </a:r>
          </a:p>
          <a:p>
            <a:pPr marL="171450" indent="-171450" algn="just">
              <a:buSzPts val="1400"/>
              <a:buFont typeface="Arial" panose="020B0604020202020204" pitchFamily="34" charset="0"/>
              <a:buChar char="•"/>
            </a:pPr>
            <a:r>
              <a:rPr lang="es-MX" sz="1000" dirty="0">
                <a:solidFill>
                  <a:schemeClr val="tx1"/>
                </a:solidFill>
                <a:latin typeface="Ubuntu Light"/>
                <a:sym typeface="Ubuntu Light"/>
              </a:rPr>
              <a:t>Prepararnos para avanzar Estudiando la Guía 2024</a:t>
            </a:r>
          </a:p>
        </p:txBody>
      </p:sp>
    </p:spTree>
    <p:extLst>
      <p:ext uri="{BB962C8B-B14F-4D97-AF65-F5344CB8AC3E}">
        <p14:creationId xmlns:p14="http://schemas.microsoft.com/office/powerpoint/2010/main" val="145249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8"/>
          <p:cNvSpPr/>
          <p:nvPr/>
        </p:nvSpPr>
        <p:spPr>
          <a:xfrm>
            <a:off x="676300" y="321200"/>
            <a:ext cx="7848900" cy="4447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8"/>
          <p:cNvSpPr txBox="1">
            <a:spLocks noGrp="1"/>
          </p:cNvSpPr>
          <p:nvPr>
            <p:ph type="body" idx="4294967295"/>
          </p:nvPr>
        </p:nvSpPr>
        <p:spPr>
          <a:xfrm>
            <a:off x="2676700" y="2887018"/>
            <a:ext cx="3790500" cy="125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s" sz="1200" dirty="0">
                <a:solidFill>
                  <a:schemeClr val="dk1"/>
                </a:solidFill>
              </a:rPr>
              <a:t>OFICINA MIDAS - midas.minsal.cl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200" dirty="0">
                <a:solidFill>
                  <a:schemeClr val="dk1"/>
                </a:solidFill>
              </a:rPr>
              <a:t>Departamento TIC.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200" dirty="0">
                <a:solidFill>
                  <a:schemeClr val="dk1"/>
                </a:solidFill>
              </a:rPr>
              <a:t>Gabinete Ministra, Ministerio de Salud.</a:t>
            </a:r>
          </a:p>
        </p:txBody>
      </p:sp>
      <p:cxnSp>
        <p:nvCxnSpPr>
          <p:cNvPr id="368" name="Google Shape;368;p18"/>
          <p:cNvCxnSpPr/>
          <p:nvPr/>
        </p:nvCxnSpPr>
        <p:spPr>
          <a:xfrm>
            <a:off x="4262650" y="3348415"/>
            <a:ext cx="6762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9" name="Google Shape;369;p18"/>
          <p:cNvSpPr txBox="1">
            <a:spLocks noGrp="1"/>
          </p:cNvSpPr>
          <p:nvPr>
            <p:ph type="ctrTitle"/>
          </p:nvPr>
        </p:nvSpPr>
        <p:spPr>
          <a:xfrm>
            <a:off x="3094000" y="1515550"/>
            <a:ext cx="2955900" cy="8535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600"/>
              <a:t>Gracias</a:t>
            </a:r>
            <a:endParaRPr i="1"/>
          </a:p>
        </p:txBody>
      </p:sp>
      <p:pic>
        <p:nvPicPr>
          <p:cNvPr id="370" name="Google Shape;37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6800" y="620447"/>
            <a:ext cx="1890400" cy="89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 descr="Código QR&#10;&#10;Descripción generada automáticamente">
            <a:extLst>
              <a:ext uri="{FF2B5EF4-FFF2-40B4-BE49-F238E27FC236}">
                <a16:creationId xmlns:a16="http://schemas.microsoft.com/office/drawing/2014/main" id="{B3CE6AE8-5912-EAA7-EB87-70A08AA5D0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042" y="3433585"/>
            <a:ext cx="864704" cy="1080880"/>
          </a:xfrm>
          <a:prstGeom prst="rect">
            <a:avLst/>
          </a:prstGeom>
        </p:spPr>
      </p:pic>
      <p:pic>
        <p:nvPicPr>
          <p:cNvPr id="3" name="Google Shape;210;p8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788955-539F-A9B2-C6B2-7B736DDEBBA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15493" y="4190765"/>
            <a:ext cx="772202" cy="3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nimal Charm">
  <a:themeElements>
    <a:clrScheme name="Personalizado 7">
      <a:dk1>
        <a:srgbClr val="242852"/>
      </a:dk1>
      <a:lt1>
        <a:srgbClr val="FFFFFF"/>
      </a:lt1>
      <a:dk2>
        <a:srgbClr val="242852"/>
      </a:dk2>
      <a:lt2>
        <a:srgbClr val="0E57C4"/>
      </a:lt2>
      <a:accent1>
        <a:srgbClr val="ACCBF9"/>
      </a:accent1>
      <a:accent2>
        <a:srgbClr val="629DD1"/>
      </a:accent2>
      <a:accent3>
        <a:srgbClr val="F2F2F2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6844</TotalTime>
  <Words>158</Words>
  <Application>Microsoft Office PowerPoint</Application>
  <PresentationFormat>Presentación en pantalla (16:9)</PresentationFormat>
  <Paragraphs>40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gobCL</vt:lpstr>
      <vt:lpstr>Arial</vt:lpstr>
      <vt:lpstr>Aptos</vt:lpstr>
      <vt:lpstr>Arvo</vt:lpstr>
      <vt:lpstr>Ubuntu</vt:lpstr>
      <vt:lpstr>Candara</vt:lpstr>
      <vt:lpstr>Verdana</vt:lpstr>
      <vt:lpstr>Ubuntu Light</vt:lpstr>
      <vt:lpstr>Minimal Charm</vt:lpstr>
      <vt:lpstr>Organización Interna para la  Transformación Digital.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Ruta N°1 Procedimientos Administrativos: Jornada SEREMI La Araucanía</dc:title>
  <dc:creator>Pola</dc:creator>
  <cp:lastModifiedBy>Roxana  Peña Cuevas</cp:lastModifiedBy>
  <cp:revision>64</cp:revision>
  <dcterms:modified xsi:type="dcterms:W3CDTF">2024-04-12T15:03:28Z</dcterms:modified>
</cp:coreProperties>
</file>