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99" r:id="rId3"/>
    <p:sldId id="400" r:id="rId4"/>
    <p:sldId id="395" r:id="rId5"/>
    <p:sldId id="398" r:id="rId6"/>
    <p:sldId id="401" r:id="rId7"/>
    <p:sldId id="390" r:id="rId8"/>
    <p:sldId id="273" r:id="rId9"/>
  </p:sldIdLst>
  <p:sldSz cx="9144000" cy="5143500" type="screen16x9"/>
  <p:notesSz cx="6858000" cy="9144000"/>
  <p:embeddedFontLst>
    <p:embeddedFont>
      <p:font typeface="Arvo" panose="020B0604020202020204" charset="0"/>
      <p:regular r:id="rId11"/>
      <p:bold r:id="rId12"/>
      <p:italic r:id="rId13"/>
      <p:boldItalic r:id="rId14"/>
    </p:embeddedFont>
    <p:embeddedFont>
      <p:font typeface="Candara" panose="020E0502030303020204" pitchFamily="34" charset="0"/>
      <p:regular r:id="rId15"/>
      <p:bold r:id="rId16"/>
      <p:italic r:id="rId17"/>
      <p:boldItalic r:id="rId18"/>
    </p:embeddedFont>
    <p:embeddedFont>
      <p:font typeface="Ubuntu" panose="020B0504030602030204" pitchFamily="34" charset="0"/>
      <p:regular r:id="rId19"/>
      <p:bold r:id="rId20"/>
      <p:italic r:id="rId21"/>
      <p:boldItalic r:id="rId22"/>
    </p:embeddedFont>
    <p:embeddedFont>
      <p:font typeface="Ubuntu Light" panose="020B0304030602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hFUvDb1WI8ltF/w5yDNR8iuxVVT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3F0E23-9FCA-8F2B-A3C7-8812E2243217}" name="Mariana Paola  Soto Zuñiga" initials="MS" userId="S::mariana.soto@minsal.cl::20e60fb6-81b8-4d34-9649-d6d506f23a10" providerId="AD"/>
  <p188:author id="{F7D50EB4-33EE-F8D9-D8C9-E4A52E0A8223}" name="victor calderon" initials="vc" userId="2423646f5eecb4c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7A"/>
    <a:srgbClr val="616161"/>
    <a:srgbClr val="FFB9B9"/>
    <a:srgbClr val="FFA7A7"/>
    <a:srgbClr val="FF9999"/>
    <a:srgbClr val="FFCC99"/>
    <a:srgbClr val="092039"/>
    <a:srgbClr val="FF5050"/>
    <a:srgbClr val="FF6600"/>
    <a:srgbClr val="FFF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1455B3-3BC1-4BBB-8191-CE6983710B86}">
  <a:tblStyle styleId="{361455B3-3BC1-4BBB-8191-CE6983710B8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F134464-C9E6-4335-A65E-177DA9C11D4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5733" autoAdjust="0"/>
  </p:normalViewPr>
  <p:slideViewPr>
    <p:cSldViewPr snapToGrid="0">
      <p:cViewPr varScale="1">
        <p:scale>
          <a:sx n="140" d="100"/>
          <a:sy n="140" d="100"/>
        </p:scale>
        <p:origin x="810" y="102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67" Type="http://schemas.openxmlformats.org/officeDocument/2006/relationships/presProps" Target="presProps.xml"/><Relationship Id="rId71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69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657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C4A1-EE14-A2AE-8582-FAFE7FF2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3ECD20DB-5BB3-485B-D0EF-797819B4F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94D899A-89F5-AE46-5E50-70C00DFD6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D34C1F3-0C71-CD0D-5101-6428735BB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C4A1-EE14-A2AE-8582-FAFE7FF2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3ECD20DB-5BB3-485B-D0EF-797819B4F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94D899A-89F5-AE46-5E50-70C00DFD6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D34C1F3-0C71-CD0D-5101-6428735BB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C4A1-EE14-A2AE-8582-FAFE7FF2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3ECD20DB-5BB3-485B-D0EF-797819B4F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94D899A-89F5-AE46-5E50-70C00DFD6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D34C1F3-0C71-CD0D-5101-6428735BB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C4A1-EE14-A2AE-8582-FAFE7FF2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3ECD20DB-5BB3-485B-D0EF-797819B4F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94D899A-89F5-AE46-5E50-70C00DFD6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D34C1F3-0C71-CD0D-5101-6428735BB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C4A1-EE14-A2AE-8582-FAFE7FF2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3ECD20DB-5BB3-485B-D0EF-797819B4F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94D899A-89F5-AE46-5E50-70C00DFD6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D34C1F3-0C71-CD0D-5101-6428735BB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C4A1-EE14-A2AE-8582-FAFE7FF2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3ECD20DB-5BB3-485B-D0EF-797819B4F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94D899A-89F5-AE46-5E50-70C00DFD6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D34C1F3-0C71-CD0D-5101-6428735BB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68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0"/>
          <p:cNvSpPr txBox="1">
            <a:spLocks noGrp="1"/>
          </p:cNvSpPr>
          <p:nvPr>
            <p:ph type="title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3479801" y="2276475"/>
            <a:ext cx="5257799" cy="24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479800" y="800101"/>
            <a:ext cx="5257800" cy="7429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3479800" y="1638300"/>
            <a:ext cx="5257800" cy="5429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413190" y="485690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789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966875" y="2801558"/>
            <a:ext cx="4281580" cy="7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dirty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Fecha 12/04</a:t>
            </a:r>
            <a:r>
              <a:rPr lang="es" b="0" i="0" u="none" strike="noStrike" cap="none" dirty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/2024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dirty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Roxana Peña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dirty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MINSAL</a:t>
            </a:r>
            <a:endParaRPr lang="es" b="0" i="0" u="none" strike="noStrike" cap="none" dirty="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101" name="Google Shape;101;p1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4143" y="1797134"/>
            <a:ext cx="4475019" cy="297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descr="Imagen que contiene Form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7493" y="2707341"/>
            <a:ext cx="1966066" cy="82415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966875" y="1125344"/>
            <a:ext cx="4281580" cy="167621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2800" dirty="0"/>
              <a:t>Organización Interna </a:t>
            </a:r>
            <a:r>
              <a:rPr lang="es-CL" sz="2800" dirty="0"/>
              <a:t>para la </a:t>
            </a:r>
            <a:br>
              <a:rPr lang="es-CL" sz="2800" dirty="0"/>
            </a:br>
            <a:r>
              <a:rPr lang="es-CL" sz="2800" dirty="0"/>
              <a:t>Transformación Digital.</a:t>
            </a:r>
            <a:br>
              <a:rPr lang="es-CL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6FF14-35F0-B851-F108-C7D46A4F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B741D4-82DF-B058-4103-A3E4A7DC4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78" y="2300276"/>
            <a:ext cx="43" cy="24"/>
          </a:xfrm>
          <a:prstGeom prst="rect">
            <a:avLst/>
          </a:prstGeom>
        </p:spPr>
      </p:pic>
      <p:pic>
        <p:nvPicPr>
          <p:cNvPr id="7" name="Google Shape;210;p8" descr="Imagen que contiene Forma&#10;&#10;Descripción generada automáticamente">
            <a:extLst>
              <a:ext uri="{FF2B5EF4-FFF2-40B4-BE49-F238E27FC236}">
                <a16:creationId xmlns:a16="http://schemas.microsoft.com/office/drawing/2014/main" id="{7887A6C4-647F-5F4F-2E98-90C4972E2A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3910" y="4387925"/>
            <a:ext cx="772202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7913F26-F2AC-4F72-5883-EDF7F616A174}"/>
              </a:ext>
            </a:extLst>
          </p:cNvPr>
          <p:cNvSpPr txBox="1"/>
          <p:nvPr/>
        </p:nvSpPr>
        <p:spPr>
          <a:xfrm>
            <a:off x="648256" y="1235191"/>
            <a:ext cx="7429025" cy="5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l"/>
            <a:r>
              <a:rPr lang="es-MX" sz="3200" dirty="0"/>
              <a:t>Con quienes…</a:t>
            </a:r>
            <a:endParaRPr lang="es-CL" sz="3200" b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E5F955-CA64-7D98-7D7A-3F592F43F579}"/>
              </a:ext>
            </a:extLst>
          </p:cNvPr>
          <p:cNvSpPr txBox="1"/>
          <p:nvPr/>
        </p:nvSpPr>
        <p:spPr>
          <a:xfrm>
            <a:off x="1898602" y="1989344"/>
            <a:ext cx="5046650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Equipo CPAT MIDAS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Equipos CPAT Regionales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Aliados Estratégicos </a:t>
            </a:r>
            <a:r>
              <a:rPr lang="es-CL" dirty="0" err="1"/>
              <a:t>Internos_Externos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62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6FF14-35F0-B851-F108-C7D46A4F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B741D4-82DF-B058-4103-A3E4A7DC4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78" y="2300276"/>
            <a:ext cx="43" cy="24"/>
          </a:xfrm>
          <a:prstGeom prst="rect">
            <a:avLst/>
          </a:prstGeom>
        </p:spPr>
      </p:pic>
      <p:pic>
        <p:nvPicPr>
          <p:cNvPr id="7" name="Google Shape;210;p8" descr="Imagen que contiene Forma&#10;&#10;Descripción generada automáticamente">
            <a:extLst>
              <a:ext uri="{FF2B5EF4-FFF2-40B4-BE49-F238E27FC236}">
                <a16:creationId xmlns:a16="http://schemas.microsoft.com/office/drawing/2014/main" id="{7887A6C4-647F-5F4F-2E98-90C4972E2A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3910" y="4387925"/>
            <a:ext cx="772202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7913F26-F2AC-4F72-5883-EDF7F616A174}"/>
              </a:ext>
            </a:extLst>
          </p:cNvPr>
          <p:cNvSpPr txBox="1"/>
          <p:nvPr/>
        </p:nvSpPr>
        <p:spPr>
          <a:xfrm>
            <a:off x="648256" y="1235191"/>
            <a:ext cx="7429025" cy="5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l"/>
            <a:r>
              <a:rPr lang="es-MX" sz="3200" dirty="0"/>
              <a:t>Que herramientas …</a:t>
            </a:r>
            <a:endParaRPr lang="es-CL" sz="3200" b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E5F955-CA64-7D98-7D7A-3F592F43F579}"/>
              </a:ext>
            </a:extLst>
          </p:cNvPr>
          <p:cNvSpPr txBox="1"/>
          <p:nvPr/>
        </p:nvSpPr>
        <p:spPr>
          <a:xfrm>
            <a:off x="1898602" y="1989344"/>
            <a:ext cx="5046650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PMG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CPAT_MINSAL (nuestra versión)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La Ley y apoyos de Secretaría de Gobierno Digital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Canales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072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6FF14-35F0-B851-F108-C7D46A4F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8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A4BABE9-1C0E-6E14-FEA0-C5B9CECD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84" y="2185356"/>
            <a:ext cx="3667169" cy="1767273"/>
          </a:xfrm>
          <a:prstGeom prst="rect">
            <a:avLst/>
          </a:prstGeom>
        </p:spPr>
      </p:pic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3834612C-5A77-8850-B958-1A048796C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047" y="1856046"/>
            <a:ext cx="2937783" cy="293778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6FD254D-6A78-FB61-8EA5-929CAF4B3758}"/>
              </a:ext>
            </a:extLst>
          </p:cNvPr>
          <p:cNvSpPr/>
          <p:nvPr/>
        </p:nvSpPr>
        <p:spPr>
          <a:xfrm>
            <a:off x="0" y="4449305"/>
            <a:ext cx="9144000" cy="838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oogle Shape;120;p3">
            <a:extLst>
              <a:ext uri="{FF2B5EF4-FFF2-40B4-BE49-F238E27FC236}">
                <a16:creationId xmlns:a16="http://schemas.microsoft.com/office/drawing/2014/main" id="{C67BBC95-3869-3E2E-3BF1-72D991583A35}"/>
              </a:ext>
            </a:extLst>
          </p:cNvPr>
          <p:cNvGrpSpPr/>
          <p:nvPr/>
        </p:nvGrpSpPr>
        <p:grpSpPr>
          <a:xfrm>
            <a:off x="671910" y="1812737"/>
            <a:ext cx="3811027" cy="2989466"/>
            <a:chOff x="3422350" y="731675"/>
            <a:chExt cx="4831537" cy="3674898"/>
          </a:xfrm>
        </p:grpSpPr>
        <p:sp>
          <p:nvSpPr>
            <p:cNvPr id="12" name="Google Shape;121;p3">
              <a:extLst>
                <a:ext uri="{FF2B5EF4-FFF2-40B4-BE49-F238E27FC236}">
                  <a16:creationId xmlns:a16="http://schemas.microsoft.com/office/drawing/2014/main" id="{79A57BA2-BA82-8CFB-B7BA-362EC2A501CD}"/>
                </a:ext>
              </a:extLst>
            </p:cNvPr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2;p3">
              <a:extLst>
                <a:ext uri="{FF2B5EF4-FFF2-40B4-BE49-F238E27FC236}">
                  <a16:creationId xmlns:a16="http://schemas.microsoft.com/office/drawing/2014/main" id="{FDBD1D16-6E8D-DD61-D59B-0D1871BD1E92}"/>
                </a:ext>
              </a:extLst>
            </p:cNvPr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3;p3">
              <a:extLst>
                <a:ext uri="{FF2B5EF4-FFF2-40B4-BE49-F238E27FC236}">
                  <a16:creationId xmlns:a16="http://schemas.microsoft.com/office/drawing/2014/main" id="{94F02AAF-B1CE-3AC1-5388-458C2E58634A}"/>
                </a:ext>
              </a:extLst>
            </p:cNvPr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;p3">
              <a:extLst>
                <a:ext uri="{FF2B5EF4-FFF2-40B4-BE49-F238E27FC236}">
                  <a16:creationId xmlns:a16="http://schemas.microsoft.com/office/drawing/2014/main" id="{2A7738E0-8548-85D6-73F0-B7820CC9903E}"/>
                </a:ext>
              </a:extLst>
            </p:cNvPr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5;p3">
              <a:extLst>
                <a:ext uri="{FF2B5EF4-FFF2-40B4-BE49-F238E27FC236}">
                  <a16:creationId xmlns:a16="http://schemas.microsoft.com/office/drawing/2014/main" id="{CAE4382A-97E8-BC3C-8156-AA0A5CF0E205}"/>
                </a:ext>
              </a:extLst>
            </p:cNvPr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6;p3">
              <a:extLst>
                <a:ext uri="{FF2B5EF4-FFF2-40B4-BE49-F238E27FC236}">
                  <a16:creationId xmlns:a16="http://schemas.microsoft.com/office/drawing/2014/main" id="{77FBD285-8F1A-3187-418F-CA520E779481}"/>
                </a:ext>
              </a:extLst>
            </p:cNvPr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7;p3">
              <a:extLst>
                <a:ext uri="{FF2B5EF4-FFF2-40B4-BE49-F238E27FC236}">
                  <a16:creationId xmlns:a16="http://schemas.microsoft.com/office/drawing/2014/main" id="{4D06D040-1389-503D-ABF9-A7506C54339C}"/>
                </a:ext>
              </a:extLst>
            </p:cNvPr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28;p3">
              <a:extLst>
                <a:ext uri="{FF2B5EF4-FFF2-40B4-BE49-F238E27FC236}">
                  <a16:creationId xmlns:a16="http://schemas.microsoft.com/office/drawing/2014/main" id="{6FAE2EF7-B66D-1856-2A70-6C3329B20EA9}"/>
                </a:ext>
              </a:extLst>
            </p:cNvPr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29;p3">
              <a:extLst>
                <a:ext uri="{FF2B5EF4-FFF2-40B4-BE49-F238E27FC236}">
                  <a16:creationId xmlns:a16="http://schemas.microsoft.com/office/drawing/2014/main" id="{07EEBB58-680D-3454-2CE7-7AC4A4623879}"/>
                </a:ext>
              </a:extLst>
            </p:cNvPr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0;p3">
              <a:extLst>
                <a:ext uri="{FF2B5EF4-FFF2-40B4-BE49-F238E27FC236}">
                  <a16:creationId xmlns:a16="http://schemas.microsoft.com/office/drawing/2014/main" id="{4811E948-D522-D56B-842D-2B5DA96D6538}"/>
                </a:ext>
              </a:extLst>
            </p:cNvPr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1;p3">
              <a:extLst>
                <a:ext uri="{FF2B5EF4-FFF2-40B4-BE49-F238E27FC236}">
                  <a16:creationId xmlns:a16="http://schemas.microsoft.com/office/drawing/2014/main" id="{40217F97-1C5D-7532-4146-5B64D037A045}"/>
                </a:ext>
              </a:extLst>
            </p:cNvPr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2;p3">
              <a:extLst>
                <a:ext uri="{FF2B5EF4-FFF2-40B4-BE49-F238E27FC236}">
                  <a16:creationId xmlns:a16="http://schemas.microsoft.com/office/drawing/2014/main" id="{F1C02247-C003-7DC6-1C5A-F4EE19420F08}"/>
                </a:ext>
              </a:extLst>
            </p:cNvPr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3;p3">
              <a:extLst>
                <a:ext uri="{FF2B5EF4-FFF2-40B4-BE49-F238E27FC236}">
                  <a16:creationId xmlns:a16="http://schemas.microsoft.com/office/drawing/2014/main" id="{B8FF13BA-01C1-62C7-7F20-68026C8C9267}"/>
                </a:ext>
              </a:extLst>
            </p:cNvPr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4;p3">
              <a:extLst>
                <a:ext uri="{FF2B5EF4-FFF2-40B4-BE49-F238E27FC236}">
                  <a16:creationId xmlns:a16="http://schemas.microsoft.com/office/drawing/2014/main" id="{200315E8-77CF-2495-F2AC-D2666F7D20DF}"/>
                </a:ext>
              </a:extLst>
            </p:cNvPr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5;p3">
              <a:extLst>
                <a:ext uri="{FF2B5EF4-FFF2-40B4-BE49-F238E27FC236}">
                  <a16:creationId xmlns:a16="http://schemas.microsoft.com/office/drawing/2014/main" id="{BD0CC72D-56B6-EF0D-6009-0B95E74895AC}"/>
                </a:ext>
              </a:extLst>
            </p:cNvPr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36;p3">
              <a:extLst>
                <a:ext uri="{FF2B5EF4-FFF2-40B4-BE49-F238E27FC236}">
                  <a16:creationId xmlns:a16="http://schemas.microsoft.com/office/drawing/2014/main" id="{48DB2C06-541D-162D-3FD0-37098A4910B6}"/>
                </a:ext>
              </a:extLst>
            </p:cNvPr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37;p3">
              <a:extLst>
                <a:ext uri="{FF2B5EF4-FFF2-40B4-BE49-F238E27FC236}">
                  <a16:creationId xmlns:a16="http://schemas.microsoft.com/office/drawing/2014/main" id="{3DD0304C-F878-B19F-CB06-8C57E2672256}"/>
                </a:ext>
              </a:extLst>
            </p:cNvPr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38;p3">
              <a:extLst>
                <a:ext uri="{FF2B5EF4-FFF2-40B4-BE49-F238E27FC236}">
                  <a16:creationId xmlns:a16="http://schemas.microsoft.com/office/drawing/2014/main" id="{B478E7B8-CD6C-0343-0AFA-3C20D4C9089F}"/>
                </a:ext>
              </a:extLst>
            </p:cNvPr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9;p3">
              <a:extLst>
                <a:ext uri="{FF2B5EF4-FFF2-40B4-BE49-F238E27FC236}">
                  <a16:creationId xmlns:a16="http://schemas.microsoft.com/office/drawing/2014/main" id="{A3B8F7DD-4104-976C-2BFA-5E4E2699BE2D}"/>
                </a:ext>
              </a:extLst>
            </p:cNvPr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40;p3">
              <a:extLst>
                <a:ext uri="{FF2B5EF4-FFF2-40B4-BE49-F238E27FC236}">
                  <a16:creationId xmlns:a16="http://schemas.microsoft.com/office/drawing/2014/main" id="{DAB8E12F-9ABB-3C3E-C7DF-05D149980C6C}"/>
                </a:ext>
              </a:extLst>
            </p:cNvPr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41;p3">
              <a:extLst>
                <a:ext uri="{FF2B5EF4-FFF2-40B4-BE49-F238E27FC236}">
                  <a16:creationId xmlns:a16="http://schemas.microsoft.com/office/drawing/2014/main" id="{6BA2F599-412E-2D38-153B-C096AC84A621}"/>
                </a:ext>
              </a:extLst>
            </p:cNvPr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42;p3">
              <a:extLst>
                <a:ext uri="{FF2B5EF4-FFF2-40B4-BE49-F238E27FC236}">
                  <a16:creationId xmlns:a16="http://schemas.microsoft.com/office/drawing/2014/main" id="{CB0AE0FE-3CF0-2974-51E0-98E0754F7371}"/>
                </a:ext>
              </a:extLst>
            </p:cNvPr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8B741D4-82DF-B058-4103-A3E4A7DC4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878" y="2300276"/>
            <a:ext cx="43" cy="24"/>
          </a:xfrm>
          <a:prstGeom prst="rect">
            <a:avLst/>
          </a:prstGeom>
        </p:spPr>
      </p:pic>
      <p:pic>
        <p:nvPicPr>
          <p:cNvPr id="7" name="Google Shape;210;p8" descr="Imagen que contiene Forma&#10;&#10;Descripción generada automáticamente">
            <a:extLst>
              <a:ext uri="{FF2B5EF4-FFF2-40B4-BE49-F238E27FC236}">
                <a16:creationId xmlns:a16="http://schemas.microsoft.com/office/drawing/2014/main" id="{7887A6C4-647F-5F4F-2E98-90C4972E2AE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3910" y="4056848"/>
            <a:ext cx="772202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1DB7B00-3636-777C-6EFC-9D9DE5B30D7F}"/>
              </a:ext>
            </a:extLst>
          </p:cNvPr>
          <p:cNvSpPr/>
          <p:nvPr/>
        </p:nvSpPr>
        <p:spPr>
          <a:xfrm>
            <a:off x="2053481" y="1479003"/>
            <a:ext cx="1102505" cy="234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7913F26-F2AC-4F72-5883-EDF7F616A174}"/>
              </a:ext>
            </a:extLst>
          </p:cNvPr>
          <p:cNvSpPr txBox="1"/>
          <p:nvPr/>
        </p:nvSpPr>
        <p:spPr>
          <a:xfrm>
            <a:off x="669196" y="403275"/>
            <a:ext cx="4020905" cy="5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l"/>
            <a:r>
              <a:rPr lang="es-MX" sz="1800" dirty="0"/>
              <a:t>Nuevas funcionalidades CPAT</a:t>
            </a:r>
            <a:endParaRPr lang="es-CL" sz="1400" b="0" dirty="0"/>
          </a:p>
        </p:txBody>
      </p:sp>
      <p:sp>
        <p:nvSpPr>
          <p:cNvPr id="2" name="Google Shape;192;p6">
            <a:extLst>
              <a:ext uri="{FF2B5EF4-FFF2-40B4-BE49-F238E27FC236}">
                <a16:creationId xmlns:a16="http://schemas.microsoft.com/office/drawing/2014/main" id="{6EA254AB-069A-B93B-4788-6DBDF6166D7C}"/>
              </a:ext>
            </a:extLst>
          </p:cNvPr>
          <p:cNvSpPr txBox="1">
            <a:spLocks/>
          </p:cNvSpPr>
          <p:nvPr/>
        </p:nvSpPr>
        <p:spPr>
          <a:xfrm>
            <a:off x="669196" y="1027411"/>
            <a:ext cx="6750280" cy="108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just">
              <a:buSzPts val="1400"/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Ubuntu Light"/>
                <a:sym typeface="Ubuntu Light"/>
              </a:rPr>
              <a:t>Visualización de registros históricos (Nacionales y Regionales)</a:t>
            </a:r>
          </a:p>
          <a:p>
            <a:pPr marL="228600" indent="-228600" algn="just">
              <a:buSzPts val="1400"/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Ubuntu Light"/>
                <a:sym typeface="Ubuntu Light"/>
              </a:rPr>
              <a:t>Descarga y visualización del catálogo oficial subido a la plataforma de GobDigital</a:t>
            </a:r>
          </a:p>
          <a:p>
            <a:pPr marL="228600" indent="-228600" algn="just">
              <a:buSzPts val="1400"/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/>
              </a:solidFill>
              <a:latin typeface="Ubuntu Light"/>
              <a:sym typeface="Ubuntu Light"/>
            </a:endParaRPr>
          </a:p>
          <a:p>
            <a:pPr algn="just">
              <a:buSzPts val="1400"/>
            </a:pPr>
            <a:endParaRPr lang="es-MX" sz="1200" dirty="0">
              <a:solidFill>
                <a:schemeClr val="tx1"/>
              </a:solidFill>
              <a:latin typeface="Ubuntu Light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90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6FF14-35F0-B851-F108-C7D46A4F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Diagrama&#10;&#10;Descripción generada automáticamente">
            <a:extLst>
              <a:ext uri="{FF2B5EF4-FFF2-40B4-BE49-F238E27FC236}">
                <a16:creationId xmlns:a16="http://schemas.microsoft.com/office/drawing/2014/main" id="{E47319F1-2E5F-795E-54A9-82282361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63" y="1266830"/>
            <a:ext cx="4071624" cy="35279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B741D4-82DF-B058-4103-A3E4A7DC4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78" y="2300276"/>
            <a:ext cx="43" cy="24"/>
          </a:xfrm>
          <a:prstGeom prst="rect">
            <a:avLst/>
          </a:prstGeom>
        </p:spPr>
      </p:pic>
      <p:pic>
        <p:nvPicPr>
          <p:cNvPr id="7" name="Google Shape;210;p8" descr="Imagen que contiene Forma&#10;&#10;Descripción generada automáticamente">
            <a:extLst>
              <a:ext uri="{FF2B5EF4-FFF2-40B4-BE49-F238E27FC236}">
                <a16:creationId xmlns:a16="http://schemas.microsoft.com/office/drawing/2014/main" id="{7887A6C4-647F-5F4F-2E98-90C4972E2A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3910" y="4387925"/>
            <a:ext cx="772202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1DB7B00-3636-777C-6EFC-9D9DE5B30D7F}"/>
              </a:ext>
            </a:extLst>
          </p:cNvPr>
          <p:cNvSpPr/>
          <p:nvPr/>
        </p:nvSpPr>
        <p:spPr>
          <a:xfrm>
            <a:off x="2053481" y="1479003"/>
            <a:ext cx="1102505" cy="234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7913F26-F2AC-4F72-5883-EDF7F616A174}"/>
              </a:ext>
            </a:extLst>
          </p:cNvPr>
          <p:cNvSpPr txBox="1"/>
          <p:nvPr/>
        </p:nvSpPr>
        <p:spPr>
          <a:xfrm>
            <a:off x="669196" y="403275"/>
            <a:ext cx="7382983" cy="79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l"/>
            <a:r>
              <a:rPr lang="es-MX" sz="1800" dirty="0" err="1"/>
              <a:t>Visibilización</a:t>
            </a:r>
            <a:r>
              <a:rPr lang="es-MX" sz="1800" dirty="0"/>
              <a:t> de los territorios</a:t>
            </a:r>
            <a:endParaRPr lang="es-CL" sz="1400" b="0" dirty="0"/>
          </a:p>
        </p:txBody>
      </p:sp>
    </p:spTree>
    <p:extLst>
      <p:ext uri="{BB962C8B-B14F-4D97-AF65-F5344CB8AC3E}">
        <p14:creationId xmlns:p14="http://schemas.microsoft.com/office/powerpoint/2010/main" val="33946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6FF14-35F0-B851-F108-C7D46A4F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B741D4-82DF-B058-4103-A3E4A7DC4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78" y="2300276"/>
            <a:ext cx="43" cy="24"/>
          </a:xfrm>
          <a:prstGeom prst="rect">
            <a:avLst/>
          </a:prstGeom>
        </p:spPr>
      </p:pic>
      <p:pic>
        <p:nvPicPr>
          <p:cNvPr id="7" name="Google Shape;210;p8" descr="Imagen que contiene Forma&#10;&#10;Descripción generada automáticamente">
            <a:extLst>
              <a:ext uri="{FF2B5EF4-FFF2-40B4-BE49-F238E27FC236}">
                <a16:creationId xmlns:a16="http://schemas.microsoft.com/office/drawing/2014/main" id="{7887A6C4-647F-5F4F-2E98-90C4972E2A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3910" y="4387925"/>
            <a:ext cx="772202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7913F26-F2AC-4F72-5883-EDF7F616A174}"/>
              </a:ext>
            </a:extLst>
          </p:cNvPr>
          <p:cNvSpPr txBox="1"/>
          <p:nvPr/>
        </p:nvSpPr>
        <p:spPr>
          <a:xfrm>
            <a:off x="648256" y="1235191"/>
            <a:ext cx="7429025" cy="5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l"/>
            <a:r>
              <a:rPr lang="es-MX" sz="3200" dirty="0"/>
              <a:t>Cómo…</a:t>
            </a:r>
            <a:endParaRPr lang="es-CL" sz="3200" b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E5F955-CA64-7D98-7D7A-3F592F43F579}"/>
              </a:ext>
            </a:extLst>
          </p:cNvPr>
          <p:cNvSpPr txBox="1"/>
          <p:nvPr/>
        </p:nvSpPr>
        <p:spPr>
          <a:xfrm>
            <a:off x="1898602" y="1989344"/>
            <a:ext cx="5046650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Reforzando y construyendo confianzas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Formalidad (resolución y verificadores)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Motivación</a:t>
            </a:r>
          </a:p>
        </p:txBody>
      </p:sp>
    </p:spTree>
    <p:extLst>
      <p:ext uri="{BB962C8B-B14F-4D97-AF65-F5344CB8AC3E}">
        <p14:creationId xmlns:p14="http://schemas.microsoft.com/office/powerpoint/2010/main" val="32928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6FF14-35F0-B851-F108-C7D46A4F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, Pizarra&#10;&#10;Descripción generada automáticamente">
            <a:extLst>
              <a:ext uri="{FF2B5EF4-FFF2-40B4-BE49-F238E27FC236}">
                <a16:creationId xmlns:a16="http://schemas.microsoft.com/office/drawing/2014/main" id="{4255A150-EFED-810C-9632-856A30F6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046" y="1156021"/>
            <a:ext cx="4247188" cy="28314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B741D4-82DF-B058-4103-A3E4A7DC4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78" y="2300276"/>
            <a:ext cx="43" cy="24"/>
          </a:xfrm>
          <a:prstGeom prst="rect">
            <a:avLst/>
          </a:prstGeom>
        </p:spPr>
      </p:pic>
      <p:pic>
        <p:nvPicPr>
          <p:cNvPr id="7" name="Google Shape;210;p8" descr="Imagen que contiene Forma&#10;&#10;Descripción generada automáticamente">
            <a:extLst>
              <a:ext uri="{FF2B5EF4-FFF2-40B4-BE49-F238E27FC236}">
                <a16:creationId xmlns:a16="http://schemas.microsoft.com/office/drawing/2014/main" id="{7887A6C4-647F-5F4F-2E98-90C4972E2A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3910" y="4387925"/>
            <a:ext cx="772202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1DB7B00-3636-777C-6EFC-9D9DE5B30D7F}"/>
              </a:ext>
            </a:extLst>
          </p:cNvPr>
          <p:cNvSpPr/>
          <p:nvPr/>
        </p:nvSpPr>
        <p:spPr>
          <a:xfrm>
            <a:off x="2053481" y="1479003"/>
            <a:ext cx="1102505" cy="234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7913F26-F2AC-4F72-5883-EDF7F616A174}"/>
              </a:ext>
            </a:extLst>
          </p:cNvPr>
          <p:cNvSpPr txBox="1"/>
          <p:nvPr/>
        </p:nvSpPr>
        <p:spPr>
          <a:xfrm>
            <a:off x="669196" y="403275"/>
            <a:ext cx="4020905" cy="5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algn="ctr">
              <a:buClr>
                <a:schemeClr val="dk1"/>
              </a:buClr>
              <a:buSzPts val="4000"/>
              <a:buFont typeface="Arvo"/>
              <a:buNone/>
              <a:defRPr sz="4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l"/>
            <a:r>
              <a:rPr lang="es-MX" sz="1800" dirty="0"/>
              <a:t>Estrategia CPAT 2024</a:t>
            </a:r>
            <a:endParaRPr lang="es-CL" sz="1800" dirty="0"/>
          </a:p>
        </p:txBody>
      </p:sp>
      <p:sp>
        <p:nvSpPr>
          <p:cNvPr id="2" name="Google Shape;192;p6">
            <a:extLst>
              <a:ext uri="{FF2B5EF4-FFF2-40B4-BE49-F238E27FC236}">
                <a16:creationId xmlns:a16="http://schemas.microsoft.com/office/drawing/2014/main" id="{6EA254AB-069A-B93B-4788-6DBDF6166D7C}"/>
              </a:ext>
            </a:extLst>
          </p:cNvPr>
          <p:cNvSpPr txBox="1">
            <a:spLocks/>
          </p:cNvSpPr>
          <p:nvPr/>
        </p:nvSpPr>
        <p:spPr>
          <a:xfrm>
            <a:off x="669196" y="1078249"/>
            <a:ext cx="3559927" cy="230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SzPts val="1400"/>
            </a:pPr>
            <a:r>
              <a:rPr lang="es-MX" sz="1000" b="1" dirty="0">
                <a:solidFill>
                  <a:schemeClr val="tx1"/>
                </a:solidFill>
                <a:latin typeface="Ubuntu" panose="020B0504030602030204" pitchFamily="34" charset="0"/>
                <a:sym typeface="Ubuntu Light"/>
              </a:rPr>
              <a:t>Próximos pasos MIDAS:</a:t>
            </a:r>
          </a:p>
          <a:p>
            <a:pPr marL="171450" indent="-171450" algn="just">
              <a:buSzPts val="1400"/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  <a:latin typeface="Ubuntu Light"/>
                <a:sym typeface="Ubuntu Light"/>
              </a:rPr>
              <a:t>Actualización de la plataforma CPAT en MIDAS</a:t>
            </a:r>
          </a:p>
          <a:p>
            <a:pPr marL="171450" indent="-171450" algn="just">
              <a:buSzPts val="1400"/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  <a:latin typeface="Ubuntu Light"/>
                <a:sym typeface="Ubuntu Light"/>
              </a:rPr>
              <a:t>Entrega de calendario de actividades 2024</a:t>
            </a:r>
          </a:p>
          <a:p>
            <a:pPr algn="just">
              <a:buSzPts val="1400"/>
            </a:pPr>
            <a:endParaRPr lang="es-MX" sz="1000" dirty="0">
              <a:solidFill>
                <a:schemeClr val="tx1"/>
              </a:solidFill>
              <a:latin typeface="Ubuntu Light"/>
              <a:sym typeface="Ubuntu Light"/>
            </a:endParaRPr>
          </a:p>
        </p:txBody>
      </p:sp>
      <p:sp>
        <p:nvSpPr>
          <p:cNvPr id="9" name="Google Shape;192;p6">
            <a:extLst>
              <a:ext uri="{FF2B5EF4-FFF2-40B4-BE49-F238E27FC236}">
                <a16:creationId xmlns:a16="http://schemas.microsoft.com/office/drawing/2014/main" id="{3D73FFA6-0731-233B-9E36-36296FD5ACDD}"/>
              </a:ext>
            </a:extLst>
          </p:cNvPr>
          <p:cNvSpPr txBox="1">
            <a:spLocks/>
          </p:cNvSpPr>
          <p:nvPr/>
        </p:nvSpPr>
        <p:spPr>
          <a:xfrm>
            <a:off x="669195" y="1958342"/>
            <a:ext cx="3559927" cy="230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SzPts val="1400"/>
            </a:pPr>
            <a:r>
              <a:rPr lang="es-MX" sz="1000" b="1" dirty="0">
                <a:solidFill>
                  <a:schemeClr val="tx1"/>
                </a:solidFill>
                <a:latin typeface="Ubuntu" panose="020B0504030602030204" pitchFamily="34" charset="0"/>
                <a:sym typeface="Ubuntu Light"/>
              </a:rPr>
              <a:t>Próximos pasos SEREMIS:</a:t>
            </a:r>
          </a:p>
          <a:p>
            <a:pPr marL="171450" indent="-171450" algn="just">
              <a:buSzPts val="1400"/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  <a:latin typeface="Ubuntu Light"/>
                <a:sym typeface="Ubuntu Light"/>
              </a:rPr>
              <a:t>Actualización de los equipos (Resolución de por medio)</a:t>
            </a:r>
          </a:p>
          <a:p>
            <a:pPr marL="171450" indent="-171450" algn="just">
              <a:buSzPts val="1400"/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  <a:latin typeface="Ubuntu Light"/>
                <a:sym typeface="Ubuntu Light"/>
              </a:rPr>
              <a:t>Prepararnos para avanzar Estudiando la Guía 2024</a:t>
            </a:r>
          </a:p>
        </p:txBody>
      </p:sp>
    </p:spTree>
    <p:extLst>
      <p:ext uri="{BB962C8B-B14F-4D97-AF65-F5344CB8AC3E}">
        <p14:creationId xmlns:p14="http://schemas.microsoft.com/office/powerpoint/2010/main" val="14524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/>
          <p:nvPr/>
        </p:nvSpPr>
        <p:spPr>
          <a:xfrm>
            <a:off x="676300" y="321200"/>
            <a:ext cx="7848900" cy="444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 txBox="1">
            <a:spLocks noGrp="1"/>
          </p:cNvSpPr>
          <p:nvPr>
            <p:ph type="body" idx="4294967295"/>
          </p:nvPr>
        </p:nvSpPr>
        <p:spPr>
          <a:xfrm>
            <a:off x="2676700" y="2887018"/>
            <a:ext cx="3790500" cy="125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" sz="1200" dirty="0">
                <a:solidFill>
                  <a:schemeClr val="dk1"/>
                </a:solidFill>
              </a:rPr>
              <a:t>OFICINA MIDAS - midas.minsal.cl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dirty="0">
                <a:solidFill>
                  <a:schemeClr val="dk1"/>
                </a:solidFill>
              </a:rPr>
              <a:t>Departamento TIC.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dirty="0">
                <a:solidFill>
                  <a:schemeClr val="dk1"/>
                </a:solidFill>
              </a:rPr>
              <a:t>Gabinete Ministra, Ministerio de Salud.</a:t>
            </a:r>
          </a:p>
        </p:txBody>
      </p:sp>
      <p:cxnSp>
        <p:nvCxnSpPr>
          <p:cNvPr id="368" name="Google Shape;368;p18"/>
          <p:cNvCxnSpPr/>
          <p:nvPr/>
        </p:nvCxnSpPr>
        <p:spPr>
          <a:xfrm>
            <a:off x="4262650" y="334841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9" name="Google Shape;369;p18"/>
          <p:cNvSpPr txBox="1">
            <a:spLocks noGrp="1"/>
          </p:cNvSpPr>
          <p:nvPr>
            <p:ph type="ctrTitle"/>
          </p:nvPr>
        </p:nvSpPr>
        <p:spPr>
          <a:xfrm>
            <a:off x="3094000" y="1515550"/>
            <a:ext cx="2955900" cy="85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/>
              <a:t>Gracias</a:t>
            </a:r>
            <a:endParaRPr i="1"/>
          </a:p>
        </p:txBody>
      </p:sp>
      <p:pic>
        <p:nvPicPr>
          <p:cNvPr id="370" name="Google Shape;3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800" y="620447"/>
            <a:ext cx="1890400" cy="8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Código QR&#10;&#10;Descripción generada automáticamente">
            <a:extLst>
              <a:ext uri="{FF2B5EF4-FFF2-40B4-BE49-F238E27FC236}">
                <a16:creationId xmlns:a16="http://schemas.microsoft.com/office/drawing/2014/main" id="{B3CE6AE8-5912-EAA7-EB87-70A08AA5D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42" y="3433585"/>
            <a:ext cx="864704" cy="1080880"/>
          </a:xfrm>
          <a:prstGeom prst="rect">
            <a:avLst/>
          </a:prstGeom>
        </p:spPr>
      </p:pic>
      <p:pic>
        <p:nvPicPr>
          <p:cNvPr id="3" name="Google Shape;210;p8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788955-539F-A9B2-C6B2-7B736DDEBB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493" y="4190765"/>
            <a:ext cx="772202" cy="3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Personalizado 7">
      <a:dk1>
        <a:srgbClr val="242852"/>
      </a:dk1>
      <a:lt1>
        <a:srgbClr val="FFFFFF"/>
      </a:lt1>
      <a:dk2>
        <a:srgbClr val="242852"/>
      </a:dk2>
      <a:lt2>
        <a:srgbClr val="0E57C4"/>
      </a:lt2>
      <a:accent1>
        <a:srgbClr val="ACCBF9"/>
      </a:accent1>
      <a:accent2>
        <a:srgbClr val="629DD1"/>
      </a:accent2>
      <a:accent3>
        <a:srgbClr val="F2F2F2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6844</TotalTime>
  <Words>158</Words>
  <Application>Microsoft Office PowerPoint</Application>
  <PresentationFormat>Presentación en pantalla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gobCL</vt:lpstr>
      <vt:lpstr>Arial</vt:lpstr>
      <vt:lpstr>Aptos</vt:lpstr>
      <vt:lpstr>Arvo</vt:lpstr>
      <vt:lpstr>Ubuntu</vt:lpstr>
      <vt:lpstr>Candara</vt:lpstr>
      <vt:lpstr>Verdana</vt:lpstr>
      <vt:lpstr>Ubuntu Light</vt:lpstr>
      <vt:lpstr>Minimal Charm</vt:lpstr>
      <vt:lpstr>Organización Interna para la  Transformación Digital.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N°1 Procedimientos Administrativos: Jornada SEREMI La Araucanía</dc:title>
  <dc:creator>Pola</dc:creator>
  <cp:lastModifiedBy>Roxana  Peña Cuevas</cp:lastModifiedBy>
  <cp:revision>64</cp:revision>
  <dcterms:modified xsi:type="dcterms:W3CDTF">2024-04-12T15:03:28Z</dcterms:modified>
</cp:coreProperties>
</file>